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1E_866194AF.xml" ContentType="application/vnd.ms-powerpoint.comments+xml"/>
  <Override PartName="/ppt/comments/modernComment_123_92AD776F.xml" ContentType="application/vnd.ms-powerpoint.comments+xml"/>
  <Override PartName="/ppt/comments/modernComment_121_1ACD6137.xml" ContentType="application/vnd.ms-powerpoint.comments+xml"/>
  <Override PartName="/ppt/comments/modernComment_124_11B35F49.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3" r:id="rId8"/>
    <p:sldId id="264" r:id="rId9"/>
    <p:sldId id="265" r:id="rId10"/>
    <p:sldId id="266" r:id="rId11"/>
    <p:sldId id="288" r:id="rId12"/>
    <p:sldId id="290" r:id="rId13"/>
    <p:sldId id="286" r:id="rId14"/>
    <p:sldId id="291" r:id="rId15"/>
    <p:sldId id="289" r:id="rId16"/>
    <p:sldId id="292" r:id="rId17"/>
    <p:sldId id="268" r:id="rId18"/>
    <p:sldId id="269" r:id="rId19"/>
    <p:sldId id="270" r:id="rId20"/>
    <p:sldId id="287" r:id="rId21"/>
    <p:sldId id="271" r:id="rId22"/>
    <p:sldId id="272" r:id="rId23"/>
    <p:sldId id="273" r:id="rId24"/>
    <p:sldId id="274" r:id="rId25"/>
    <p:sldId id="275" r:id="rId26"/>
    <p:sldId id="276" r:id="rId27"/>
    <p:sldId id="277" r:id="rId28"/>
    <p:sldId id="281" r:id="rId29"/>
    <p:sldId id="279" r:id="rId30"/>
    <p:sldId id="280" r:id="rId31"/>
    <p:sldId id="285" r:id="rId3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3786FC-74B2-61C2-60BB-B12E3F27B34E}" name="Ruturajsinh Pradipsinh Solanki" initials="RS" userId="S::W0827884@myscc.ca::4a341e80-1866-4a1f-921c-b30db6ec85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1E_866194AF.xml><?xml version="1.0" encoding="utf-8"?>
<p188:cmLst xmlns:a="http://schemas.openxmlformats.org/drawingml/2006/main" xmlns:r="http://schemas.openxmlformats.org/officeDocument/2006/relationships" xmlns:p188="http://schemas.microsoft.com/office/powerpoint/2018/8/main">
  <p188:cm id="{C16D4510-DC59-40AB-9C51-8D26E976B280}" authorId="{F23786FC-74B2-61C2-60BB-B12E3F27B34E}" created="2024-04-18T06:11:26.441">
    <pc:sldMkLst xmlns:pc="http://schemas.microsoft.com/office/powerpoint/2013/main/command">
      <pc:docMk/>
      <pc:sldMk cId="2254541999" sldId="286"/>
    </pc:sldMkLst>
    <p188:txBody>
      <a:bodyPr/>
      <a:lstStyle/>
      <a:p>
        <a:r>
          <a:rPr lang="en-CA"/>
          <a:t>GPM: Generally, industries with higher GPMs tend to have lower costs of goods sold relative to revenue, indicating higher efficiency in production or service delivery. Industries with lower GPMs may have higher costs associated with production.
OPM: Similarly, industries with higher OPMs typically operate more efficiently in terms of managing operating expenses relative to revenue. A higher OPM suggests better cost control and operational efficiency.</a:t>
        </a:r>
      </a:p>
    </p188:txBody>
  </p188:cm>
</p188:cmLst>
</file>

<file path=ppt/comments/modernComment_121_1ACD6137.xml><?xml version="1.0" encoding="utf-8"?>
<p188:cmLst xmlns:a="http://schemas.openxmlformats.org/drawingml/2006/main" xmlns:r="http://schemas.openxmlformats.org/officeDocument/2006/relationships" xmlns:p188="http://schemas.microsoft.com/office/powerpoint/2018/8/main">
  <p188:cm id="{BE69452A-1A21-44AB-BCDE-D648783E1EBE}" authorId="{F23786FC-74B2-61C2-60BB-B12E3F27B34E}" created="2024-04-18T06:25:12.160">
    <pc:sldMkLst xmlns:pc="http://schemas.microsoft.com/office/powerpoint/2013/main/command">
      <pc:docMk/>
      <pc:sldMk cId="449667383" sldId="289"/>
    </pc:sldMkLst>
    <p188:txBody>
      <a:bodyPr/>
      <a:lstStyle/>
      <a:p>
        <a:r>
          <a:rPr lang="en-CA"/>
          <a:t>- P/E ratio higher or lower than the industry average may indicate whether the stock is overvalued or undervalued. Similarly, comparing the dividend payout ratio to industry norms helps assess the company's dividend policy and attractiveness for income investors.
- The debt-to-equity ratio  provide insights into the company's financial risk and growth potential compared to industry peers.</a:t>
        </a:r>
      </a:p>
    </p188:txBody>
  </p188:cm>
</p188:cmLst>
</file>

<file path=ppt/comments/modernComment_123_92AD776F.xml><?xml version="1.0" encoding="utf-8"?>
<p188:cmLst xmlns:a="http://schemas.openxmlformats.org/drawingml/2006/main" xmlns:r="http://schemas.openxmlformats.org/officeDocument/2006/relationships" xmlns:p188="http://schemas.microsoft.com/office/powerpoint/2018/8/main">
  <p188:cm id="{835B08D9-9AAD-443B-A70D-7D86E939BEB4}" authorId="{F23786FC-74B2-61C2-60BB-B12E3F27B34E}" created="2024-04-18T06:19:16.369">
    <pc:sldMkLst xmlns:pc="http://schemas.microsoft.com/office/powerpoint/2013/main/command">
      <pc:docMk/>
      <pc:sldMk cId="2460841839" sldId="291"/>
    </pc:sldMkLst>
    <p188:txBody>
      <a:bodyPr/>
      <a:lstStyle/>
      <a:p>
        <a:r>
          <a:rPr lang="en-CA"/>
          <a:t>- ROA and ROE higher values indicate better performance relative to industry peers.
- ROS should ideally be positive, indicating profitability from sales activities. A negative ROS may signal inefficiencies in cost management or pricing strategies compared to industry norms.
- ROI assesses the profitability of investments. While a positive ROI is desirable.</a:t>
        </a:r>
      </a:p>
    </p188:txBody>
  </p188:cm>
</p188:cmLst>
</file>

<file path=ppt/comments/modernComment_124_11B35F49.xml><?xml version="1.0" encoding="utf-8"?>
<p188:cmLst xmlns:a="http://schemas.openxmlformats.org/drawingml/2006/main" xmlns:r="http://schemas.openxmlformats.org/officeDocument/2006/relationships" xmlns:p188="http://schemas.microsoft.com/office/powerpoint/2018/8/main">
  <p188:cm id="{DBF7AF3A-02F5-437A-8045-586C5D541D29}" authorId="{F23786FC-74B2-61C2-60BB-B12E3F27B34E}" created="2024-04-18T06:28:00.357">
    <pc:sldMkLst xmlns:pc="http://schemas.microsoft.com/office/powerpoint/2013/main/command">
      <pc:docMk/>
      <pc:sldMk cId="296968009" sldId="292"/>
    </pc:sldMkLst>
    <p188:txBody>
      <a:bodyPr/>
      <a:lstStyle/>
      <a:p>
        <a:r>
          <a:rPr lang="en-CA"/>
          <a:t>- Harvard Business Review suggests that most companies should grow at a rate of between 10% and 25% per year.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276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3299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17429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1E_866194AF.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23_92AD776F.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21_1ACD613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24_11B35F4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Walmart Stock Analysis</a:t>
            </a:r>
            <a:endParaRPr lang="en-US" sz="6036" dirty="0"/>
          </a:p>
        </p:txBody>
      </p:sp>
      <p:sp>
        <p:nvSpPr>
          <p:cNvPr id="6" name="Text 2"/>
          <p:cNvSpPr/>
          <p:nvPr/>
        </p:nvSpPr>
        <p:spPr>
          <a:xfrm>
            <a:off x="833199" y="3247698"/>
            <a:ext cx="7477601" cy="2205604"/>
          </a:xfrm>
          <a:prstGeom prst="rect">
            <a:avLst/>
          </a:prstGeom>
          <a:noFill/>
          <a:ln/>
        </p:spPr>
        <p:txBody>
          <a:bodyPr wrap="square" rtlCol="0" anchor="t"/>
          <a:lstStyle/>
          <a:p>
            <a:pPr marL="0" indent="0">
              <a:lnSpc>
                <a:spcPts val="2799"/>
              </a:lnSpc>
              <a:buNone/>
            </a:pPr>
            <a:r>
              <a:rPr lang="en-US" sz="2400" dirty="0">
                <a:solidFill>
                  <a:srgbClr val="E2E6E9"/>
                </a:solidFill>
                <a:latin typeface="adonis-web" pitchFamily="34" charset="0"/>
                <a:ea typeface="adonis-web" pitchFamily="34" charset="-122"/>
                <a:cs typeface="adonis-web" pitchFamily="34" charset="-120"/>
              </a:rPr>
              <a:t>Group 11 presents an in-depth analysis of Walmart's stock performance, led by Parth Tripathi, Ruturaj Solanki, Chris Chhotai, Isha Dhaduk, and Manushree Venkatesh.</a:t>
            </a:r>
            <a:endParaRPr lang="en-US" sz="2400" dirty="0"/>
          </a:p>
        </p:txBody>
      </p:sp>
      <p:sp>
        <p:nvSpPr>
          <p:cNvPr id="7" name="Shape 3"/>
          <p:cNvSpPr/>
          <p:nvPr/>
        </p:nvSpPr>
        <p:spPr>
          <a:xfrm>
            <a:off x="833199" y="5719882"/>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9" name="Text 4"/>
          <p:cNvSpPr/>
          <p:nvPr/>
        </p:nvSpPr>
        <p:spPr>
          <a:xfrm>
            <a:off x="1299686" y="5703213"/>
            <a:ext cx="1029295"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by Group 11</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0" y="2232155"/>
            <a:ext cx="14630400" cy="3765289"/>
          </a:xfrm>
          <a:prstGeom prst="rect">
            <a:avLst/>
          </a:prstGeom>
          <a:noFill/>
          <a:ln/>
        </p:spPr>
        <p:txBody>
          <a:bodyPr wrap="none" rtlCol="0" anchor="ctr"/>
          <a:lstStyle/>
          <a:p>
            <a:pPr marL="0" indent="0" algn="ctr">
              <a:lnSpc>
                <a:spcPts val="5468"/>
              </a:lnSpc>
              <a:buNone/>
            </a:pPr>
            <a:r>
              <a:rPr lang="en-US" sz="9600" dirty="0">
                <a:solidFill>
                  <a:srgbClr val="F5F0F0"/>
                </a:solidFill>
                <a:latin typeface="adonis-web" pitchFamily="34" charset="0"/>
                <a:ea typeface="adonis-web" pitchFamily="34" charset="-122"/>
                <a:cs typeface="Times New Roman" panose="02020603050405020304" pitchFamily="18" charset="0"/>
              </a:rPr>
              <a:t>Liquidity Ratios </a:t>
            </a:r>
            <a:r>
              <a:rPr lang="en-US" sz="9600" dirty="0">
                <a:solidFill>
                  <a:srgbClr val="F5F0F0"/>
                </a:solidFill>
                <a:latin typeface="Times New Roman" panose="02020603050405020304" pitchFamily="18" charset="0"/>
                <a:ea typeface="adonis-web" pitchFamily="34" charset="-122"/>
                <a:cs typeface="Times New Roman" panose="02020603050405020304" pitchFamily="18" charset="0"/>
              </a:rPr>
              <a:t>Analysis</a:t>
            </a:r>
            <a:endParaRPr lang="en-US" sz="9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5" name="Shape 2"/>
          <p:cNvSpPr/>
          <p:nvPr/>
        </p:nvSpPr>
        <p:spPr>
          <a:xfrm>
            <a:off x="2295526" y="1229398"/>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6" name="Text 3"/>
          <p:cNvSpPr/>
          <p:nvPr/>
        </p:nvSpPr>
        <p:spPr>
          <a:xfrm>
            <a:off x="2906435" y="1250115"/>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Current Ratio: 0.83</a:t>
            </a:r>
            <a:endParaRPr lang="en-US" sz="2187" dirty="0"/>
          </a:p>
        </p:txBody>
      </p:sp>
      <p:sp>
        <p:nvSpPr>
          <p:cNvPr id="7" name="Text 4"/>
          <p:cNvSpPr/>
          <p:nvPr/>
        </p:nvSpPr>
        <p:spPr>
          <a:xfrm>
            <a:off x="2906435" y="1730532"/>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ratio indicates that Walmart's current assets are insufficient to cover its current liabilities, as evidenced by a current ratio of 0.83.</a:t>
            </a:r>
            <a:endParaRPr lang="en-US" sz="1750" dirty="0"/>
          </a:p>
        </p:txBody>
      </p:sp>
      <p:sp>
        <p:nvSpPr>
          <p:cNvPr id="8" name="Shape 5"/>
          <p:cNvSpPr/>
          <p:nvPr/>
        </p:nvSpPr>
        <p:spPr>
          <a:xfrm>
            <a:off x="7204115" y="1229398"/>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9" name="Text 6"/>
          <p:cNvSpPr/>
          <p:nvPr/>
        </p:nvSpPr>
        <p:spPr>
          <a:xfrm>
            <a:off x="7815025" y="1250115"/>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Quick Ratio: 0.24</a:t>
            </a:r>
            <a:endParaRPr lang="en-US" sz="2187" dirty="0"/>
          </a:p>
        </p:txBody>
      </p:sp>
      <p:sp>
        <p:nvSpPr>
          <p:cNvPr id="10" name="Text 7"/>
          <p:cNvSpPr/>
          <p:nvPr/>
        </p:nvSpPr>
        <p:spPr>
          <a:xfrm>
            <a:off x="7815025" y="1730532"/>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Moreover, the quick ratio of 0.24 implies that Walmart may face difficulty in meeting its short-term obligations with its most liquid assets.</a:t>
            </a:r>
            <a:endParaRPr lang="en-US" sz="1750" dirty="0"/>
          </a:p>
        </p:txBody>
      </p:sp>
      <p:sp>
        <p:nvSpPr>
          <p:cNvPr id="11" name="Shape 8"/>
          <p:cNvSpPr/>
          <p:nvPr/>
        </p:nvSpPr>
        <p:spPr>
          <a:xfrm>
            <a:off x="2295526" y="3603504"/>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12" name="Text 9"/>
          <p:cNvSpPr/>
          <p:nvPr/>
        </p:nvSpPr>
        <p:spPr>
          <a:xfrm>
            <a:off x="2906435" y="3624221"/>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Cash Ratio: 0.11</a:t>
            </a:r>
            <a:endParaRPr lang="en-US" sz="2187" dirty="0"/>
          </a:p>
        </p:txBody>
      </p:sp>
      <p:sp>
        <p:nvSpPr>
          <p:cNvPr id="13" name="Text 10"/>
          <p:cNvSpPr/>
          <p:nvPr/>
        </p:nvSpPr>
        <p:spPr>
          <a:xfrm>
            <a:off x="2906435" y="4104638"/>
            <a:ext cx="4075509"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Additionally, the cash ratio of 0.11 suggests that Walmart has a relatively low level of cash reserves compared to its current liabilities, which may pose liquidity challenges in the short term.</a:t>
            </a:r>
            <a:endParaRPr lang="en-US" sz="1750" dirty="0"/>
          </a:p>
        </p:txBody>
      </p:sp>
      <p:sp>
        <p:nvSpPr>
          <p:cNvPr id="14" name="Shape 11"/>
          <p:cNvSpPr/>
          <p:nvPr/>
        </p:nvSpPr>
        <p:spPr>
          <a:xfrm>
            <a:off x="7204115" y="3603504"/>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15" name="Text 12"/>
          <p:cNvSpPr/>
          <p:nvPr/>
        </p:nvSpPr>
        <p:spPr>
          <a:xfrm>
            <a:off x="7815025" y="3624221"/>
            <a:ext cx="4075509" cy="694373"/>
          </a:xfrm>
          <a:prstGeom prst="rect">
            <a:avLst/>
          </a:prstGeom>
          <a:noFill/>
          <a:ln/>
        </p:spPr>
        <p:txBody>
          <a:bodyPr wrap="squar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Limited Ability to Convert Assets to Cash</a:t>
            </a:r>
            <a:endParaRPr lang="en-US" sz="2187" dirty="0"/>
          </a:p>
        </p:txBody>
      </p:sp>
      <p:sp>
        <p:nvSpPr>
          <p:cNvPr id="16" name="Text 13"/>
          <p:cNvSpPr/>
          <p:nvPr/>
        </p:nvSpPr>
        <p:spPr>
          <a:xfrm>
            <a:off x="7815025" y="4451824"/>
            <a:ext cx="4075509"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might be an indication of Walmart's limited ability to quickly convert assets into cash to meet immediate liabilities.</a:t>
            </a:r>
            <a:endParaRPr lang="en-US" sz="1750" dirty="0"/>
          </a:p>
        </p:txBody>
      </p:sp>
    </p:spTree>
    <p:extLst>
      <p:ext uri="{BB962C8B-B14F-4D97-AF65-F5344CB8AC3E}">
        <p14:creationId xmlns:p14="http://schemas.microsoft.com/office/powerpoint/2010/main" val="1890551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0" y="2232155"/>
            <a:ext cx="14630400" cy="3765289"/>
          </a:xfrm>
          <a:prstGeom prst="rect">
            <a:avLst/>
          </a:prstGeom>
          <a:noFill/>
          <a:ln/>
        </p:spPr>
        <p:txBody>
          <a:bodyPr wrap="none" rtlCol="0" anchor="ctr"/>
          <a:lstStyle/>
          <a:p>
            <a:pPr marL="0" indent="0" algn="ctr">
              <a:lnSpc>
                <a:spcPts val="5468"/>
              </a:lnSpc>
              <a:buNone/>
            </a:pPr>
            <a:r>
              <a:rPr lang="en-US" sz="9600" dirty="0">
                <a:solidFill>
                  <a:srgbClr val="F5F0F0"/>
                </a:solidFill>
                <a:latin typeface="adonis-web" pitchFamily="34" charset="0"/>
                <a:ea typeface="adonis-web" pitchFamily="34" charset="-122"/>
                <a:cs typeface="Times New Roman" panose="02020603050405020304" pitchFamily="18" charset="0"/>
              </a:rPr>
              <a:t>Profitability Ratios</a:t>
            </a:r>
            <a:endParaRPr lang="en-US"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834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487B77-0971-C24D-3D44-CD9F26C77808}"/>
              </a:ext>
            </a:extLst>
          </p:cNvPr>
          <p:cNvSpPr txBox="1"/>
          <p:nvPr/>
        </p:nvSpPr>
        <p:spPr>
          <a:xfrm>
            <a:off x="914163" y="420235"/>
            <a:ext cx="5576285" cy="19494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Profitability Ratios</a:t>
            </a:r>
          </a:p>
        </p:txBody>
      </p:sp>
      <p:sp>
        <p:nvSpPr>
          <p:cNvPr id="5" name="TextBox 4">
            <a:extLst>
              <a:ext uri="{FF2B5EF4-FFF2-40B4-BE49-F238E27FC236}">
                <a16:creationId xmlns:a16="http://schemas.microsoft.com/office/drawing/2014/main" id="{2AA35656-9F65-7B90-3656-29D5CC530120}"/>
              </a:ext>
            </a:extLst>
          </p:cNvPr>
          <p:cNvSpPr txBox="1"/>
          <p:nvPr/>
        </p:nvSpPr>
        <p:spPr>
          <a:xfrm>
            <a:off x="497711" y="1967696"/>
            <a:ext cx="5992737" cy="5659922"/>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b="1" dirty="0">
                <a:latin typeface="adonis-web"/>
              </a:rPr>
              <a:t>Gross Profit Margin (GPM): </a:t>
            </a:r>
          </a:p>
          <a:p>
            <a:pPr marL="400050" indent="-285750">
              <a:lnSpc>
                <a:spcPct val="90000"/>
              </a:lnSpc>
              <a:spcAft>
                <a:spcPts val="600"/>
              </a:spcAft>
              <a:buFont typeface="Wingdings" panose="05000000000000000000" pitchFamily="2" charset="2"/>
              <a:buChar char="Ø"/>
            </a:pPr>
            <a:r>
              <a:rPr lang="en-US" dirty="0">
                <a:latin typeface="adonis-web"/>
              </a:rPr>
              <a:t>GPM is a measure of how efficiently a company produces its goods or services.</a:t>
            </a:r>
          </a:p>
          <a:p>
            <a:pPr marL="400050" indent="-285750">
              <a:lnSpc>
                <a:spcPct val="90000"/>
              </a:lnSpc>
              <a:spcAft>
                <a:spcPts val="600"/>
              </a:spcAft>
              <a:buFont typeface="Wingdings" panose="05000000000000000000" pitchFamily="2" charset="2"/>
              <a:buChar char="Ø"/>
            </a:pPr>
            <a:r>
              <a:rPr lang="en-US" dirty="0">
                <a:latin typeface="adonis-web"/>
              </a:rPr>
              <a:t>Walmart’s GPM of 24.38% means that for every dollar of revenue, the company retains $0.2438 as gross profit after accounting for the direct costs associated with producing its goods or services.</a:t>
            </a:r>
          </a:p>
          <a:p>
            <a:pPr marL="342900" indent="-228600">
              <a:lnSpc>
                <a:spcPct val="90000"/>
              </a:lnSpc>
              <a:spcAft>
                <a:spcPts val="600"/>
              </a:spcAft>
              <a:buFont typeface="Arial" panose="020B0604020202020204" pitchFamily="34" charset="0"/>
              <a:buChar char="•"/>
            </a:pPr>
            <a:endParaRPr lang="en-US" dirty="0">
              <a:latin typeface="adonis-web"/>
            </a:endParaRPr>
          </a:p>
          <a:p>
            <a:pPr marL="342900" indent="-228600">
              <a:lnSpc>
                <a:spcPct val="90000"/>
              </a:lnSpc>
              <a:spcAft>
                <a:spcPts val="600"/>
              </a:spcAft>
              <a:buFont typeface="Arial" panose="020B0604020202020204" pitchFamily="34" charset="0"/>
              <a:buChar char="•"/>
            </a:pPr>
            <a:r>
              <a:rPr lang="en-US" b="1" dirty="0">
                <a:latin typeface="adonis-web"/>
              </a:rPr>
              <a:t>Operating Profit Margin (OPM):</a:t>
            </a:r>
          </a:p>
          <a:p>
            <a:pPr marL="400050" indent="-285750">
              <a:lnSpc>
                <a:spcPct val="90000"/>
              </a:lnSpc>
              <a:spcAft>
                <a:spcPts val="600"/>
              </a:spcAft>
              <a:buFont typeface="Wingdings" panose="05000000000000000000" pitchFamily="2" charset="2"/>
              <a:buChar char="Ø"/>
            </a:pPr>
            <a:r>
              <a:rPr lang="en-US" dirty="0">
                <a:latin typeface="adonis-web"/>
              </a:rPr>
              <a:t>OPM measures the profitability of a company's core business operations.</a:t>
            </a:r>
          </a:p>
          <a:p>
            <a:pPr marL="400050" indent="-285750">
              <a:lnSpc>
                <a:spcPct val="90000"/>
              </a:lnSpc>
              <a:spcAft>
                <a:spcPts val="600"/>
              </a:spcAft>
              <a:buFont typeface="Wingdings" panose="05000000000000000000" pitchFamily="2" charset="2"/>
              <a:buChar char="Ø"/>
            </a:pPr>
            <a:r>
              <a:rPr lang="en-US" dirty="0" err="1">
                <a:latin typeface="adonis-web"/>
              </a:rPr>
              <a:t>Wlamart’s</a:t>
            </a:r>
            <a:r>
              <a:rPr lang="en-US" dirty="0">
                <a:latin typeface="adonis-web"/>
              </a:rPr>
              <a:t> OPM of 4.17% indicates that after accounting for both the cost of goods sold and operating expenses, the company retains $0.0417 as operating profit for every dollar of revenue generated.</a:t>
            </a:r>
          </a:p>
        </p:txBody>
      </p:sp>
      <p:pic>
        <p:nvPicPr>
          <p:cNvPr id="2" name="Image 0" descr="preencoded.png">
            <a:extLst>
              <a:ext uri="{FF2B5EF4-FFF2-40B4-BE49-F238E27FC236}">
                <a16:creationId xmlns:a16="http://schemas.microsoft.com/office/drawing/2014/main" id="{386869A7-E64D-00C6-DDCC-470D0EE16B30}"/>
              </a:ext>
            </a:extLst>
          </p:cNvPr>
          <p:cNvPicPr>
            <a:picLocks noChangeAspect="1"/>
          </p:cNvPicPr>
          <p:nvPr/>
        </p:nvPicPr>
        <p:blipFill rotWithShape="1">
          <a:blip r:embed="rId3"/>
          <a:srcRect l="8871" r="41073"/>
          <a:stretch/>
        </p:blipFill>
        <p:spPr>
          <a:xfrm>
            <a:off x="7315200" y="1"/>
            <a:ext cx="7323390" cy="8229600"/>
          </a:xfrm>
          <a:prstGeom prst="rect">
            <a:avLst/>
          </a:prstGeom>
        </p:spPr>
      </p:pic>
    </p:spTree>
    <p:extLst>
      <p:ext uri="{BB962C8B-B14F-4D97-AF65-F5344CB8AC3E}">
        <p14:creationId xmlns:p14="http://schemas.microsoft.com/office/powerpoint/2010/main" val="2254541999"/>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4630398"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a:extLst>
              <a:ext uri="{FF2B5EF4-FFF2-40B4-BE49-F238E27FC236}">
                <a16:creationId xmlns:a16="http://schemas.microsoft.com/office/drawing/2014/main" id="{D7487B77-0971-C24D-3D44-CD9F26C77808}"/>
              </a:ext>
            </a:extLst>
          </p:cNvPr>
          <p:cNvSpPr txBox="1"/>
          <p:nvPr/>
        </p:nvSpPr>
        <p:spPr>
          <a:xfrm>
            <a:off x="0" y="3711"/>
            <a:ext cx="4798031" cy="10956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Profitability Ratios</a:t>
            </a:r>
          </a:p>
        </p:txBody>
      </p:sp>
      <p:sp>
        <p:nvSpPr>
          <p:cNvPr id="5" name="TextBox 4">
            <a:extLst>
              <a:ext uri="{FF2B5EF4-FFF2-40B4-BE49-F238E27FC236}">
                <a16:creationId xmlns:a16="http://schemas.microsoft.com/office/drawing/2014/main" id="{2AA35656-9F65-7B90-3656-29D5CC530120}"/>
              </a:ext>
            </a:extLst>
          </p:cNvPr>
          <p:cNvSpPr txBox="1"/>
          <p:nvPr/>
        </p:nvSpPr>
        <p:spPr>
          <a:xfrm>
            <a:off x="-8194" y="996593"/>
            <a:ext cx="7323393" cy="7229296"/>
          </a:xfrm>
          <a:prstGeom prst="rect">
            <a:avLst/>
          </a:prstGeom>
        </p:spPr>
        <p:txBody>
          <a:bodyPr vert="horz" lIns="91440" tIns="45720" rIns="91440" bIns="45720" rtlCol="0" anchor="ctr">
            <a:normAutofit fontScale="92500"/>
          </a:bodyPr>
          <a:lstStyle/>
          <a:p>
            <a:pPr marL="342900" indent="-228600">
              <a:lnSpc>
                <a:spcPct val="90000"/>
              </a:lnSpc>
              <a:spcAft>
                <a:spcPts val="600"/>
              </a:spcAft>
              <a:buFont typeface="Arial" panose="020B0604020202020204" pitchFamily="34" charset="0"/>
              <a:buChar char="•"/>
            </a:pPr>
            <a:r>
              <a:rPr lang="en-US" sz="2000" b="1" dirty="0"/>
              <a:t>Return on Assets (ROA): </a:t>
            </a:r>
          </a:p>
          <a:p>
            <a:pPr marL="400050" indent="-285750">
              <a:lnSpc>
                <a:spcPct val="90000"/>
              </a:lnSpc>
              <a:spcAft>
                <a:spcPts val="600"/>
              </a:spcAft>
              <a:buFont typeface="Wingdings" panose="05000000000000000000" pitchFamily="2" charset="2"/>
              <a:buChar char="Ø"/>
            </a:pPr>
            <a:r>
              <a:rPr lang="en-US" sz="2000" dirty="0"/>
              <a:t>ROA measures how effectively a company utilizes its assets to generate profits.</a:t>
            </a:r>
          </a:p>
          <a:p>
            <a:pPr marL="400050" indent="-285750">
              <a:lnSpc>
                <a:spcPct val="90000"/>
              </a:lnSpc>
              <a:spcAft>
                <a:spcPts val="600"/>
              </a:spcAft>
              <a:buFont typeface="Wingdings" panose="05000000000000000000" pitchFamily="2" charset="2"/>
              <a:buChar char="Ø"/>
            </a:pPr>
            <a:r>
              <a:rPr lang="en-US" sz="2000" dirty="0"/>
              <a:t>Walmart’s ROA of 6.15% means that for every dollar of total assets, the company generates $0.0615 of net income.</a:t>
            </a:r>
          </a:p>
          <a:p>
            <a:pPr marL="114300">
              <a:lnSpc>
                <a:spcPct val="90000"/>
              </a:lnSpc>
              <a:spcAft>
                <a:spcPts val="600"/>
              </a:spcAft>
            </a:pPr>
            <a:endParaRPr lang="en-US" sz="2000" b="1" dirty="0"/>
          </a:p>
          <a:p>
            <a:pPr marL="342900" indent="-228600">
              <a:lnSpc>
                <a:spcPct val="90000"/>
              </a:lnSpc>
              <a:spcAft>
                <a:spcPts val="600"/>
              </a:spcAft>
              <a:buFont typeface="Arial" panose="020B0604020202020204" pitchFamily="34" charset="0"/>
              <a:buChar char="•"/>
            </a:pPr>
            <a:r>
              <a:rPr lang="en-US" sz="2000" b="1" dirty="0"/>
              <a:t>Return on Equity (ROE): </a:t>
            </a:r>
          </a:p>
          <a:p>
            <a:pPr marL="400050" indent="-285750">
              <a:lnSpc>
                <a:spcPct val="90000"/>
              </a:lnSpc>
              <a:spcAft>
                <a:spcPts val="600"/>
              </a:spcAft>
              <a:buFont typeface="Wingdings" panose="05000000000000000000" pitchFamily="2" charset="2"/>
              <a:buChar char="Ø"/>
            </a:pPr>
            <a:r>
              <a:rPr lang="en-US" sz="2000" dirty="0"/>
              <a:t>ROE evaluates the profitability of a company from the perspective of its shareholders.</a:t>
            </a:r>
          </a:p>
          <a:p>
            <a:pPr marL="400050" indent="-285750">
              <a:lnSpc>
                <a:spcPct val="90000"/>
              </a:lnSpc>
              <a:spcAft>
                <a:spcPts val="600"/>
              </a:spcAft>
              <a:buFont typeface="Wingdings" panose="05000000000000000000" pitchFamily="2" charset="2"/>
              <a:buChar char="Ø"/>
            </a:pPr>
            <a:r>
              <a:rPr lang="en-US" sz="2000" dirty="0"/>
              <a:t>Walmart’s ROE of 11.28% indicates that for every dollar of shareholder equity, the company generates $0.1128 of net income.</a:t>
            </a:r>
          </a:p>
          <a:p>
            <a:pPr marL="114300">
              <a:lnSpc>
                <a:spcPct val="90000"/>
              </a:lnSpc>
              <a:spcAft>
                <a:spcPts val="600"/>
              </a:spcAft>
            </a:pPr>
            <a:endParaRPr lang="en-US" sz="2000" b="1" dirty="0"/>
          </a:p>
          <a:p>
            <a:pPr marL="342900" indent="-228600">
              <a:lnSpc>
                <a:spcPct val="90000"/>
              </a:lnSpc>
              <a:spcAft>
                <a:spcPts val="600"/>
              </a:spcAft>
              <a:buFont typeface="Arial" panose="020B0604020202020204" pitchFamily="34" charset="0"/>
              <a:buChar char="•"/>
            </a:pPr>
            <a:r>
              <a:rPr lang="en-US" sz="2000" b="1" dirty="0"/>
              <a:t>Return on Sales (ROS): </a:t>
            </a:r>
          </a:p>
          <a:p>
            <a:pPr marL="400050" indent="-285750">
              <a:lnSpc>
                <a:spcPct val="90000"/>
              </a:lnSpc>
              <a:spcAft>
                <a:spcPts val="600"/>
              </a:spcAft>
              <a:buFont typeface="Wingdings" panose="05000000000000000000" pitchFamily="2" charset="2"/>
              <a:buChar char="Ø"/>
            </a:pPr>
            <a:r>
              <a:rPr lang="en-US" sz="2000" dirty="0"/>
              <a:t>ROS, also known as the profit margin, assesses the profitability of sales revenue.</a:t>
            </a:r>
          </a:p>
          <a:p>
            <a:pPr marL="400050" indent="-285750">
              <a:lnSpc>
                <a:spcPct val="90000"/>
              </a:lnSpc>
              <a:spcAft>
                <a:spcPts val="600"/>
              </a:spcAft>
              <a:buFont typeface="Wingdings" panose="05000000000000000000" pitchFamily="2" charset="2"/>
              <a:buChar char="Ø"/>
            </a:pPr>
            <a:r>
              <a:rPr lang="en-US" sz="2000" dirty="0"/>
              <a:t>Walmart’s negative ROS, such as -16.04% in this example, suggests that the company is incurring losses from its sales activities.</a:t>
            </a:r>
          </a:p>
          <a:p>
            <a:pPr marL="114300">
              <a:lnSpc>
                <a:spcPct val="90000"/>
              </a:lnSpc>
              <a:spcAft>
                <a:spcPts val="600"/>
              </a:spcAft>
            </a:pPr>
            <a:endParaRPr lang="en-US" sz="2000" dirty="0"/>
          </a:p>
          <a:p>
            <a:pPr marL="342900" indent="-228600">
              <a:lnSpc>
                <a:spcPct val="90000"/>
              </a:lnSpc>
              <a:spcAft>
                <a:spcPts val="600"/>
              </a:spcAft>
              <a:buFont typeface="Arial" panose="020B0604020202020204" pitchFamily="34" charset="0"/>
              <a:buChar char="•"/>
            </a:pPr>
            <a:r>
              <a:rPr lang="en-US" sz="2000" b="1" dirty="0"/>
              <a:t>Return on Investment (ROI): </a:t>
            </a:r>
          </a:p>
          <a:p>
            <a:pPr marL="400050" indent="-285750">
              <a:lnSpc>
                <a:spcPct val="90000"/>
              </a:lnSpc>
              <a:spcAft>
                <a:spcPts val="600"/>
              </a:spcAft>
              <a:buFont typeface="Wingdings" panose="05000000000000000000" pitchFamily="2" charset="2"/>
              <a:buChar char="Ø"/>
            </a:pPr>
            <a:r>
              <a:rPr lang="en-US" sz="2000" dirty="0"/>
              <a:t>ROI measures the efficiency of an investment by comparing the return generated to the cost of the investment.</a:t>
            </a:r>
          </a:p>
          <a:p>
            <a:pPr marL="400050" indent="-285750">
              <a:lnSpc>
                <a:spcPct val="90000"/>
              </a:lnSpc>
              <a:spcAft>
                <a:spcPts val="600"/>
              </a:spcAft>
              <a:buFont typeface="Wingdings" panose="05000000000000000000" pitchFamily="2" charset="2"/>
              <a:buChar char="Ø"/>
            </a:pPr>
            <a:r>
              <a:rPr lang="en-US" sz="2000" dirty="0"/>
              <a:t>Walmart’s ROI of 3.16% implies that the company generates $0.0316 in profit for every dollar invested.</a:t>
            </a:r>
          </a:p>
        </p:txBody>
      </p:sp>
      <p:pic>
        <p:nvPicPr>
          <p:cNvPr id="2" name="Image 0" descr="preencoded.png">
            <a:extLst>
              <a:ext uri="{FF2B5EF4-FFF2-40B4-BE49-F238E27FC236}">
                <a16:creationId xmlns:a16="http://schemas.microsoft.com/office/drawing/2014/main" id="{386869A7-E64D-00C6-DDCC-470D0EE16B30}"/>
              </a:ext>
            </a:extLst>
          </p:cNvPr>
          <p:cNvPicPr>
            <a:picLocks noChangeAspect="1"/>
          </p:cNvPicPr>
          <p:nvPr/>
        </p:nvPicPr>
        <p:blipFill rotWithShape="1">
          <a:blip r:embed="rId3"/>
          <a:srcRect l="8871" r="41073"/>
          <a:stretch/>
        </p:blipFill>
        <p:spPr>
          <a:xfrm>
            <a:off x="7315200" y="1"/>
            <a:ext cx="7323390" cy="8229600"/>
          </a:xfrm>
          <a:prstGeom prst="rect">
            <a:avLst/>
          </a:prstGeom>
        </p:spPr>
      </p:pic>
    </p:spTree>
    <p:extLst>
      <p:ext uri="{BB962C8B-B14F-4D97-AF65-F5344CB8AC3E}">
        <p14:creationId xmlns:p14="http://schemas.microsoft.com/office/powerpoint/2010/main" val="2460841839"/>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4630398"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a:extLst>
              <a:ext uri="{FF2B5EF4-FFF2-40B4-BE49-F238E27FC236}">
                <a16:creationId xmlns:a16="http://schemas.microsoft.com/office/drawing/2014/main" id="{D7487B77-0971-C24D-3D44-CD9F26C77808}"/>
              </a:ext>
            </a:extLst>
          </p:cNvPr>
          <p:cNvSpPr txBox="1"/>
          <p:nvPr/>
        </p:nvSpPr>
        <p:spPr>
          <a:xfrm>
            <a:off x="1" y="1"/>
            <a:ext cx="4686299" cy="93979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latin typeface="+mj-lt"/>
                <a:ea typeface="+mj-ea"/>
                <a:cs typeface="+mj-cs"/>
              </a:rPr>
              <a:t>Profitability Ratios</a:t>
            </a:r>
          </a:p>
        </p:txBody>
      </p:sp>
      <p:sp>
        <p:nvSpPr>
          <p:cNvPr id="5" name="TextBox 4">
            <a:extLst>
              <a:ext uri="{FF2B5EF4-FFF2-40B4-BE49-F238E27FC236}">
                <a16:creationId xmlns:a16="http://schemas.microsoft.com/office/drawing/2014/main" id="{2AA35656-9F65-7B90-3656-29D5CC530120}"/>
              </a:ext>
            </a:extLst>
          </p:cNvPr>
          <p:cNvSpPr txBox="1"/>
          <p:nvPr/>
        </p:nvSpPr>
        <p:spPr>
          <a:xfrm>
            <a:off x="1" y="939799"/>
            <a:ext cx="7323390" cy="7289799"/>
          </a:xfrm>
          <a:prstGeom prst="rect">
            <a:avLst/>
          </a:prstGeom>
        </p:spPr>
        <p:txBody>
          <a:bodyPr vert="horz" lIns="91440" tIns="45720" rIns="91440" bIns="45720" rtlCol="0" anchor="ctr">
            <a:normAutofit fontScale="92500"/>
          </a:bodyPr>
          <a:lstStyle/>
          <a:p>
            <a:pPr marL="342900" indent="-228600">
              <a:lnSpc>
                <a:spcPct val="90000"/>
              </a:lnSpc>
              <a:spcAft>
                <a:spcPts val="600"/>
              </a:spcAft>
              <a:buFont typeface="Arial" panose="020B0604020202020204" pitchFamily="34" charset="0"/>
              <a:buChar char="•"/>
            </a:pPr>
            <a:r>
              <a:rPr lang="en-US" sz="2400" b="1" dirty="0">
                <a:latin typeface="adonis-web"/>
              </a:rPr>
              <a:t>Price-to-Earnings Ratio (P/E Ratio): </a:t>
            </a:r>
          </a:p>
          <a:p>
            <a:pPr marL="400050" indent="-285750">
              <a:lnSpc>
                <a:spcPct val="90000"/>
              </a:lnSpc>
              <a:spcAft>
                <a:spcPts val="600"/>
              </a:spcAft>
              <a:buFont typeface="Wingdings" panose="05000000000000000000" pitchFamily="2" charset="2"/>
              <a:buChar char="Ø"/>
            </a:pPr>
            <a:r>
              <a:rPr lang="en-US" sz="2400" dirty="0">
                <a:latin typeface="adonis-web"/>
              </a:rPr>
              <a:t>The P/E ratio is a valuation metric that compares a company's current share price to its earnings per share (EPS).</a:t>
            </a:r>
          </a:p>
          <a:p>
            <a:pPr marL="400050" indent="-285750">
              <a:lnSpc>
                <a:spcPct val="90000"/>
              </a:lnSpc>
              <a:spcAft>
                <a:spcPts val="600"/>
              </a:spcAft>
              <a:buFont typeface="Wingdings" panose="05000000000000000000" pitchFamily="2" charset="2"/>
              <a:buChar char="Ø"/>
            </a:pPr>
            <a:r>
              <a:rPr lang="en-US" sz="2400" dirty="0">
                <a:latin typeface="adonis-web"/>
              </a:rPr>
              <a:t>Walmart’s P/E ratio of $31.32 implies that investors are willing to pay $31.32 for every dollar of earnings per share.</a:t>
            </a:r>
          </a:p>
          <a:p>
            <a:pPr marL="114300">
              <a:lnSpc>
                <a:spcPct val="90000"/>
              </a:lnSpc>
              <a:spcAft>
                <a:spcPts val="600"/>
              </a:spcAft>
            </a:pPr>
            <a:endParaRPr lang="en-US" sz="2400" dirty="0">
              <a:latin typeface="adonis-web"/>
            </a:endParaRPr>
          </a:p>
          <a:p>
            <a:pPr marL="342900" indent="-228600">
              <a:lnSpc>
                <a:spcPct val="90000"/>
              </a:lnSpc>
              <a:spcAft>
                <a:spcPts val="600"/>
              </a:spcAft>
              <a:buFont typeface="Arial" panose="020B0604020202020204" pitchFamily="34" charset="0"/>
              <a:buChar char="•"/>
            </a:pPr>
            <a:r>
              <a:rPr lang="en-US" sz="2400" b="1" dirty="0">
                <a:latin typeface="adonis-web"/>
              </a:rPr>
              <a:t>Dividend Payout Ratio</a:t>
            </a:r>
            <a:r>
              <a:rPr lang="en-US" sz="2400" dirty="0">
                <a:latin typeface="adonis-web"/>
              </a:rPr>
              <a:t>: </a:t>
            </a:r>
          </a:p>
          <a:p>
            <a:pPr marL="400050" indent="-285750">
              <a:lnSpc>
                <a:spcPct val="90000"/>
              </a:lnSpc>
              <a:spcAft>
                <a:spcPts val="600"/>
              </a:spcAft>
              <a:buFont typeface="Wingdings" panose="05000000000000000000" pitchFamily="2" charset="2"/>
              <a:buChar char="Ø"/>
            </a:pPr>
            <a:r>
              <a:rPr lang="en-US" sz="2400" dirty="0">
                <a:latin typeface="adonis-web"/>
              </a:rPr>
              <a:t>The Dividend Payout Ratio measures the percentage of earnings that a company distributes to shareholders in the form of dividends.</a:t>
            </a:r>
          </a:p>
          <a:p>
            <a:pPr marL="400050" indent="-285750">
              <a:lnSpc>
                <a:spcPct val="90000"/>
              </a:lnSpc>
              <a:spcAft>
                <a:spcPts val="600"/>
              </a:spcAft>
              <a:buFont typeface="Wingdings" panose="05000000000000000000" pitchFamily="2" charset="2"/>
              <a:buChar char="Ø"/>
            </a:pPr>
            <a:r>
              <a:rPr lang="en-US" sz="2400" dirty="0">
                <a:latin typeface="adonis-web"/>
              </a:rPr>
              <a:t>Walmart’s payout ratio of 39% indicates that 39% of the company's earnings are paid out to shareholders as dividends.</a:t>
            </a:r>
          </a:p>
          <a:p>
            <a:pPr marL="342900" indent="-228600">
              <a:lnSpc>
                <a:spcPct val="90000"/>
              </a:lnSpc>
              <a:spcAft>
                <a:spcPts val="600"/>
              </a:spcAft>
              <a:buFont typeface="Arial" panose="020B0604020202020204" pitchFamily="34" charset="0"/>
              <a:buChar char="•"/>
            </a:pPr>
            <a:endParaRPr lang="en-US" sz="2400" dirty="0">
              <a:latin typeface="adonis-web"/>
            </a:endParaRPr>
          </a:p>
          <a:p>
            <a:pPr marL="342900" indent="-228600">
              <a:lnSpc>
                <a:spcPct val="90000"/>
              </a:lnSpc>
              <a:spcAft>
                <a:spcPts val="600"/>
              </a:spcAft>
              <a:buFont typeface="Arial" panose="020B0604020202020204" pitchFamily="34" charset="0"/>
              <a:buChar char="•"/>
            </a:pPr>
            <a:r>
              <a:rPr lang="en-US" sz="2400" b="1" dirty="0">
                <a:latin typeface="adonis-web"/>
              </a:rPr>
              <a:t>Debt-to-Equity Ratio: </a:t>
            </a:r>
            <a:endParaRPr lang="en-US" sz="2400" dirty="0">
              <a:latin typeface="adonis-web"/>
            </a:endParaRPr>
          </a:p>
          <a:p>
            <a:pPr marL="400050" indent="-285750">
              <a:lnSpc>
                <a:spcPct val="90000"/>
              </a:lnSpc>
              <a:spcAft>
                <a:spcPts val="600"/>
              </a:spcAft>
              <a:buFont typeface="Wingdings" panose="05000000000000000000" pitchFamily="2" charset="2"/>
              <a:buChar char="Ø"/>
            </a:pPr>
            <a:r>
              <a:rPr lang="en-US" sz="2400" dirty="0">
                <a:latin typeface="adonis-web"/>
              </a:rPr>
              <a:t>The Debt-to-Equity Ratio assesses the proportion of debt and equity financing used by a company to finance its assets.</a:t>
            </a:r>
          </a:p>
          <a:p>
            <a:pPr marL="400050" indent="-285750">
              <a:lnSpc>
                <a:spcPct val="90000"/>
              </a:lnSpc>
              <a:spcAft>
                <a:spcPts val="600"/>
              </a:spcAft>
              <a:buFont typeface="Wingdings" panose="05000000000000000000" pitchFamily="2" charset="2"/>
              <a:buChar char="Ø"/>
            </a:pPr>
            <a:r>
              <a:rPr lang="en-US" sz="2400" dirty="0">
                <a:latin typeface="adonis-web"/>
              </a:rPr>
              <a:t>Walmart’s ratio of 0.61 implies that the company has $0.61 in debt for every dollar of shareholder equity.</a:t>
            </a:r>
          </a:p>
        </p:txBody>
      </p:sp>
      <p:pic>
        <p:nvPicPr>
          <p:cNvPr id="2" name="Image 0" descr="preencoded.png">
            <a:extLst>
              <a:ext uri="{FF2B5EF4-FFF2-40B4-BE49-F238E27FC236}">
                <a16:creationId xmlns:a16="http://schemas.microsoft.com/office/drawing/2014/main" id="{386869A7-E64D-00C6-DDCC-470D0EE16B30}"/>
              </a:ext>
            </a:extLst>
          </p:cNvPr>
          <p:cNvPicPr>
            <a:picLocks noChangeAspect="1"/>
          </p:cNvPicPr>
          <p:nvPr/>
        </p:nvPicPr>
        <p:blipFill rotWithShape="1">
          <a:blip r:embed="rId3"/>
          <a:srcRect l="8871" r="41073"/>
          <a:stretch/>
        </p:blipFill>
        <p:spPr>
          <a:xfrm>
            <a:off x="7315200" y="1"/>
            <a:ext cx="7323390" cy="8229600"/>
          </a:xfrm>
          <a:prstGeom prst="rect">
            <a:avLst/>
          </a:prstGeom>
        </p:spPr>
      </p:pic>
    </p:spTree>
    <p:extLst>
      <p:ext uri="{BB962C8B-B14F-4D97-AF65-F5344CB8AC3E}">
        <p14:creationId xmlns:p14="http://schemas.microsoft.com/office/powerpoint/2010/main" val="449667383"/>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4630398"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a:extLst>
              <a:ext uri="{FF2B5EF4-FFF2-40B4-BE49-F238E27FC236}">
                <a16:creationId xmlns:a16="http://schemas.microsoft.com/office/drawing/2014/main" id="{D7487B77-0971-C24D-3D44-CD9F26C77808}"/>
              </a:ext>
            </a:extLst>
          </p:cNvPr>
          <p:cNvSpPr txBox="1"/>
          <p:nvPr/>
        </p:nvSpPr>
        <p:spPr>
          <a:xfrm>
            <a:off x="914163" y="420235"/>
            <a:ext cx="5576285" cy="19494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latin typeface="+mj-lt"/>
                <a:ea typeface="+mj-ea"/>
                <a:cs typeface="+mj-cs"/>
              </a:rPr>
              <a:t>Profitability Ratios</a:t>
            </a:r>
          </a:p>
        </p:txBody>
      </p:sp>
      <p:sp>
        <p:nvSpPr>
          <p:cNvPr id="5" name="TextBox 4">
            <a:extLst>
              <a:ext uri="{FF2B5EF4-FFF2-40B4-BE49-F238E27FC236}">
                <a16:creationId xmlns:a16="http://schemas.microsoft.com/office/drawing/2014/main" id="{2AA35656-9F65-7B90-3656-29D5CC530120}"/>
              </a:ext>
            </a:extLst>
          </p:cNvPr>
          <p:cNvSpPr txBox="1"/>
          <p:nvPr/>
        </p:nvSpPr>
        <p:spPr>
          <a:xfrm>
            <a:off x="497711" y="1967696"/>
            <a:ext cx="5992737" cy="5659922"/>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b="1" dirty="0">
                <a:latin typeface="adonis-web"/>
              </a:rPr>
              <a:t>Sustainable Growth Rate: </a:t>
            </a:r>
            <a:endParaRPr lang="en-US" dirty="0">
              <a:latin typeface="adonis-web"/>
            </a:endParaRPr>
          </a:p>
          <a:p>
            <a:pPr marL="400050" indent="-285750">
              <a:lnSpc>
                <a:spcPct val="90000"/>
              </a:lnSpc>
              <a:spcAft>
                <a:spcPts val="600"/>
              </a:spcAft>
              <a:buFont typeface="Wingdings" panose="05000000000000000000" pitchFamily="2" charset="2"/>
              <a:buChar char="Ø"/>
            </a:pPr>
            <a:r>
              <a:rPr lang="en-US" dirty="0">
                <a:latin typeface="adonis-web"/>
              </a:rPr>
              <a:t>The Sustainable Growth Rate represents the maximum rate at which a company can grow its sales without having to increase debt or equity financing.</a:t>
            </a:r>
          </a:p>
          <a:p>
            <a:pPr marL="400050" indent="-285750">
              <a:lnSpc>
                <a:spcPct val="90000"/>
              </a:lnSpc>
              <a:spcAft>
                <a:spcPts val="600"/>
              </a:spcAft>
              <a:buFont typeface="Wingdings" panose="05000000000000000000" pitchFamily="2" charset="2"/>
              <a:buChar char="Ø"/>
            </a:pPr>
            <a:r>
              <a:rPr lang="en-US" dirty="0">
                <a:latin typeface="adonis-web"/>
              </a:rPr>
              <a:t>It indicates the company's ability to grow organically while maintaining its current financial policies and ratios.</a:t>
            </a:r>
          </a:p>
          <a:p>
            <a:pPr marL="400050" indent="-285750">
              <a:lnSpc>
                <a:spcPct val="90000"/>
              </a:lnSpc>
              <a:spcAft>
                <a:spcPts val="600"/>
              </a:spcAft>
              <a:buFont typeface="Wingdings" panose="05000000000000000000" pitchFamily="2" charset="2"/>
              <a:buChar char="Ø"/>
            </a:pPr>
            <a:r>
              <a:rPr lang="en-US" dirty="0">
                <a:latin typeface="adonis-web"/>
              </a:rPr>
              <a:t>Walmart’s growth rate of 6.8808% suggests that the company can sustainably grow its sales at this rate.</a:t>
            </a:r>
          </a:p>
        </p:txBody>
      </p:sp>
      <p:pic>
        <p:nvPicPr>
          <p:cNvPr id="2" name="Image 0" descr="preencoded.png">
            <a:extLst>
              <a:ext uri="{FF2B5EF4-FFF2-40B4-BE49-F238E27FC236}">
                <a16:creationId xmlns:a16="http://schemas.microsoft.com/office/drawing/2014/main" id="{386869A7-E64D-00C6-DDCC-470D0EE16B30}"/>
              </a:ext>
            </a:extLst>
          </p:cNvPr>
          <p:cNvPicPr>
            <a:picLocks noChangeAspect="1"/>
          </p:cNvPicPr>
          <p:nvPr/>
        </p:nvPicPr>
        <p:blipFill rotWithShape="1">
          <a:blip r:embed="rId3"/>
          <a:srcRect l="8871" r="41073"/>
          <a:stretch/>
        </p:blipFill>
        <p:spPr>
          <a:xfrm>
            <a:off x="7315200" y="1"/>
            <a:ext cx="7323390" cy="8229600"/>
          </a:xfrm>
          <a:prstGeom prst="rect">
            <a:avLst/>
          </a:prstGeom>
        </p:spPr>
      </p:pic>
    </p:spTree>
    <p:extLst>
      <p:ext uri="{BB962C8B-B14F-4D97-AF65-F5344CB8AC3E}">
        <p14:creationId xmlns:p14="http://schemas.microsoft.com/office/powerpoint/2010/main" val="296968009"/>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30076"/>
          </a:xfrm>
          <a:prstGeom prst="rect">
            <a:avLst/>
          </a:prstGeom>
        </p:spPr>
      </p:pic>
      <p:sp>
        <p:nvSpPr>
          <p:cNvPr id="5" name="Text 1"/>
          <p:cNvSpPr/>
          <p:nvPr/>
        </p:nvSpPr>
        <p:spPr>
          <a:xfrm>
            <a:off x="6300788" y="597218"/>
            <a:ext cx="7515225" cy="1357313"/>
          </a:xfrm>
          <a:prstGeom prst="rect">
            <a:avLst/>
          </a:prstGeom>
          <a:noFill/>
          <a:ln/>
        </p:spPr>
        <p:txBody>
          <a:bodyPr wrap="square" rtlCol="0" anchor="t"/>
          <a:lstStyle/>
          <a:p>
            <a:pPr marL="0" indent="0">
              <a:lnSpc>
                <a:spcPts val="5344"/>
              </a:lnSpc>
              <a:buNone/>
            </a:pPr>
            <a:r>
              <a:rPr lang="en-US" sz="4275" dirty="0">
                <a:solidFill>
                  <a:srgbClr val="F5F0F0"/>
                </a:solidFill>
                <a:latin typeface="adonis-web" pitchFamily="34" charset="0"/>
                <a:ea typeface="adonis-web" pitchFamily="34" charset="-122"/>
                <a:cs typeface="adonis-web" pitchFamily="34" charset="-120"/>
              </a:rPr>
              <a:t>Ratio and Valuation Analysis using CAPM</a:t>
            </a:r>
            <a:endParaRPr lang="en-US" sz="4275" dirty="0"/>
          </a:p>
        </p:txBody>
      </p:sp>
      <p:sp>
        <p:nvSpPr>
          <p:cNvPr id="6" name="Text 2"/>
          <p:cNvSpPr/>
          <p:nvPr/>
        </p:nvSpPr>
        <p:spPr>
          <a:xfrm>
            <a:off x="6300788" y="2280285"/>
            <a:ext cx="7515225" cy="1389698"/>
          </a:xfrm>
          <a:prstGeom prst="rect">
            <a:avLst/>
          </a:prstGeom>
          <a:noFill/>
          <a:ln/>
        </p:spPr>
        <p:txBody>
          <a:bodyPr wrap="square" rtlCol="0" anchor="t"/>
          <a:lstStyle/>
          <a:p>
            <a:pPr marL="0" indent="0">
              <a:lnSpc>
                <a:spcPts val="2736"/>
              </a:lnSpc>
              <a:buNone/>
            </a:pPr>
            <a:r>
              <a:rPr lang="en-US" sz="1710" dirty="0">
                <a:solidFill>
                  <a:srgbClr val="E2E6E9"/>
                </a:solidFill>
                <a:latin typeface="adonis-web" pitchFamily="34" charset="0"/>
                <a:ea typeface="adonis-web" pitchFamily="34" charset="-122"/>
                <a:cs typeface="adonis-web" pitchFamily="34" charset="-120"/>
              </a:rPr>
              <a:t>We will use the Capital Asset Pricing Model (CAPM) to analyze Walmart's financial performance and stock valuation. CAPM helps determine the expected return on an asset based on its risk level. By applying CAPM, we can gain insights into Walmart's risk profile and potential returns for investors.</a:t>
            </a:r>
            <a:endParaRPr lang="en-US" sz="1710" dirty="0"/>
          </a:p>
        </p:txBody>
      </p:sp>
      <p:sp>
        <p:nvSpPr>
          <p:cNvPr id="7" name="Text 3"/>
          <p:cNvSpPr/>
          <p:nvPr/>
        </p:nvSpPr>
        <p:spPr>
          <a:xfrm>
            <a:off x="6300788" y="3914299"/>
            <a:ext cx="7515225" cy="2084546"/>
          </a:xfrm>
          <a:prstGeom prst="rect">
            <a:avLst/>
          </a:prstGeom>
          <a:noFill/>
          <a:ln/>
        </p:spPr>
        <p:txBody>
          <a:bodyPr wrap="square" rtlCol="0" anchor="t"/>
          <a:lstStyle/>
          <a:p>
            <a:pPr marL="0" indent="0">
              <a:lnSpc>
                <a:spcPts val="2736"/>
              </a:lnSpc>
              <a:buNone/>
            </a:pPr>
            <a:r>
              <a:rPr lang="en-US" sz="1710" dirty="0">
                <a:solidFill>
                  <a:srgbClr val="E2E6E9"/>
                </a:solidFill>
                <a:latin typeface="adonis-web" pitchFamily="34" charset="0"/>
                <a:ea typeface="adonis-web" pitchFamily="34" charset="-122"/>
                <a:cs typeface="adonis-web" pitchFamily="34" charset="-120"/>
              </a:rPr>
              <a:t>The CAPM formula calculates the expected return of an asset using the risk-free rate, market risk premium, and beta. Walmart's beta, which measures stock price sensitivity, will be a crucial input. A beta greater than 1 indicates higher volatility, while a beta less than 1 suggests lower volatility. Using Walmart's beta and other market data, we can determine the company's expected rate of return and assess stock valuation.</a:t>
            </a:r>
            <a:endParaRPr lang="en-US" sz="1710" dirty="0"/>
          </a:p>
        </p:txBody>
      </p:sp>
      <p:sp>
        <p:nvSpPr>
          <p:cNvPr id="8" name="Text 4"/>
          <p:cNvSpPr/>
          <p:nvPr/>
        </p:nvSpPr>
        <p:spPr>
          <a:xfrm>
            <a:off x="6300788" y="6243161"/>
            <a:ext cx="7515225" cy="1389698"/>
          </a:xfrm>
          <a:prstGeom prst="rect">
            <a:avLst/>
          </a:prstGeom>
          <a:noFill/>
          <a:ln/>
        </p:spPr>
        <p:txBody>
          <a:bodyPr wrap="square" rtlCol="0" anchor="t"/>
          <a:lstStyle/>
          <a:p>
            <a:pPr marL="0" indent="0">
              <a:lnSpc>
                <a:spcPts val="2736"/>
              </a:lnSpc>
              <a:buNone/>
            </a:pPr>
            <a:r>
              <a:rPr lang="en-US" sz="1710" dirty="0">
                <a:solidFill>
                  <a:srgbClr val="E2E6E9"/>
                </a:solidFill>
                <a:latin typeface="adonis-web" pitchFamily="34" charset="0"/>
                <a:ea typeface="adonis-web" pitchFamily="34" charset="-122"/>
                <a:cs typeface="adonis-web" pitchFamily="34" charset="-120"/>
              </a:rPr>
              <a:t>This analysis provides insights into Walmart's risk-reward profile and informs investment decisions. By understanding Walmart's CAPM-based valuation, investors can make informed choices based on their risk tolerance and return expectations.</a:t>
            </a:r>
            <a:endParaRPr lang="en-US" sz="171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9151A">
              <a:alpha val="75000"/>
            </a:srgbClr>
          </a:solidFill>
          <a:ln/>
        </p:spPr>
        <p:txBody>
          <a:bodyPr/>
          <a:lstStyle/>
          <a:p>
            <a:endParaRPr lang="en-IN"/>
          </a:p>
        </p:txBody>
      </p:sp>
      <p:sp>
        <p:nvSpPr>
          <p:cNvPr id="4" name="Text 1"/>
          <p:cNvSpPr/>
          <p:nvPr/>
        </p:nvSpPr>
        <p:spPr>
          <a:xfrm>
            <a:off x="3619619" y="470654"/>
            <a:ext cx="4416147" cy="534829"/>
          </a:xfrm>
          <a:prstGeom prst="rect">
            <a:avLst/>
          </a:prstGeom>
          <a:noFill/>
          <a:ln/>
        </p:spPr>
        <p:txBody>
          <a:bodyPr wrap="none" rtlCol="0" anchor="t"/>
          <a:lstStyle/>
          <a:p>
            <a:pPr marL="0" indent="0">
              <a:lnSpc>
                <a:spcPts val="4212"/>
              </a:lnSpc>
              <a:buNone/>
            </a:pPr>
            <a:r>
              <a:rPr lang="en-US" sz="3369" dirty="0">
                <a:solidFill>
                  <a:srgbClr val="F5F0F0"/>
                </a:solidFill>
                <a:latin typeface="adonis-web" pitchFamily="34" charset="0"/>
                <a:ea typeface="adonis-web" pitchFamily="34" charset="-122"/>
                <a:cs typeface="adonis-web" pitchFamily="34" charset="-120"/>
              </a:rPr>
              <a:t>Beta and CAPM Analysis</a:t>
            </a:r>
            <a:endParaRPr lang="en-US" sz="3369" dirty="0"/>
          </a:p>
        </p:txBody>
      </p:sp>
      <p:sp>
        <p:nvSpPr>
          <p:cNvPr id="5" name="Text 2"/>
          <p:cNvSpPr/>
          <p:nvPr/>
        </p:nvSpPr>
        <p:spPr>
          <a:xfrm>
            <a:off x="3619619" y="1433274"/>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0.4582</a:t>
            </a:r>
            <a:endParaRPr lang="en-US" sz="4043" dirty="0"/>
          </a:p>
        </p:txBody>
      </p:sp>
      <p:sp>
        <p:nvSpPr>
          <p:cNvPr id="6" name="Text 3"/>
          <p:cNvSpPr/>
          <p:nvPr/>
        </p:nvSpPr>
        <p:spPr>
          <a:xfrm>
            <a:off x="3619619" y="2160508"/>
            <a:ext cx="3567232" cy="273844"/>
          </a:xfrm>
          <a:prstGeom prst="rect">
            <a:avLst/>
          </a:prstGeom>
          <a:noFill/>
          <a:ln/>
        </p:spPr>
        <p:txBody>
          <a:bodyPr wrap="none" rtlCol="0" anchor="t"/>
          <a:lstStyle/>
          <a:p>
            <a:pPr marL="0" indent="0" algn="ctr">
              <a:lnSpc>
                <a:spcPts val="2156"/>
              </a:lnSpc>
              <a:buNone/>
            </a:pPr>
            <a:r>
              <a:rPr lang="en-US" sz="1348" dirty="0">
                <a:solidFill>
                  <a:srgbClr val="E2E6E9"/>
                </a:solidFill>
                <a:latin typeface="adonis-web" pitchFamily="34" charset="0"/>
                <a:ea typeface="adonis-web" pitchFamily="34" charset="-122"/>
                <a:cs typeface="adonis-web" pitchFamily="34" charset="-120"/>
              </a:rPr>
              <a:t>Beta (β)</a:t>
            </a:r>
            <a:endParaRPr lang="en-US" sz="1348" dirty="0"/>
          </a:p>
        </p:txBody>
      </p:sp>
      <p:sp>
        <p:nvSpPr>
          <p:cNvPr id="7" name="Text 4"/>
          <p:cNvSpPr/>
          <p:nvPr/>
        </p:nvSpPr>
        <p:spPr>
          <a:xfrm>
            <a:off x="7443549" y="1433274"/>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a:t>
            </a:r>
            <a:endParaRPr lang="en-US" sz="4043" dirty="0"/>
          </a:p>
        </p:txBody>
      </p:sp>
      <p:sp>
        <p:nvSpPr>
          <p:cNvPr id="8" name="Text 5"/>
          <p:cNvSpPr/>
          <p:nvPr/>
        </p:nvSpPr>
        <p:spPr>
          <a:xfrm>
            <a:off x="8157329" y="2160508"/>
            <a:ext cx="2139553" cy="267414"/>
          </a:xfrm>
          <a:prstGeom prst="rect">
            <a:avLst/>
          </a:prstGeom>
          <a:noFill/>
          <a:ln/>
        </p:spPr>
        <p:txBody>
          <a:bodyPr wrap="none" rtlCol="0" anchor="t"/>
          <a:lstStyle/>
          <a:p>
            <a:pPr marL="0" indent="0" algn="ctr">
              <a:lnSpc>
                <a:spcPts val="2106"/>
              </a:lnSpc>
              <a:buNone/>
            </a:pPr>
            <a:r>
              <a:rPr lang="en-US" sz="1685" dirty="0">
                <a:solidFill>
                  <a:srgbClr val="E2E6E9"/>
                </a:solidFill>
                <a:latin typeface="adonis-web" pitchFamily="34" charset="0"/>
                <a:ea typeface="adonis-web" pitchFamily="34" charset="-122"/>
                <a:cs typeface="adonis-web" pitchFamily="34" charset="-120"/>
              </a:rPr>
              <a:t>Stock Volatility</a:t>
            </a:r>
            <a:endParaRPr lang="en-US" sz="1685" dirty="0"/>
          </a:p>
        </p:txBody>
      </p:sp>
      <p:sp>
        <p:nvSpPr>
          <p:cNvPr id="9" name="Text 6"/>
          <p:cNvSpPr/>
          <p:nvPr/>
        </p:nvSpPr>
        <p:spPr>
          <a:xfrm>
            <a:off x="3619619" y="2712363"/>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0.0168</a:t>
            </a:r>
            <a:endParaRPr lang="en-US" sz="4043" dirty="0"/>
          </a:p>
        </p:txBody>
      </p:sp>
      <p:sp>
        <p:nvSpPr>
          <p:cNvPr id="10" name="Text 7"/>
          <p:cNvSpPr/>
          <p:nvPr/>
        </p:nvSpPr>
        <p:spPr>
          <a:xfrm>
            <a:off x="3619619" y="3439597"/>
            <a:ext cx="3567232" cy="273844"/>
          </a:xfrm>
          <a:prstGeom prst="rect">
            <a:avLst/>
          </a:prstGeom>
          <a:noFill/>
          <a:ln/>
        </p:spPr>
        <p:txBody>
          <a:bodyPr wrap="none" rtlCol="0" anchor="t"/>
          <a:lstStyle/>
          <a:p>
            <a:pPr marL="0" indent="0" algn="ctr">
              <a:lnSpc>
                <a:spcPts val="2156"/>
              </a:lnSpc>
              <a:buNone/>
            </a:pPr>
            <a:r>
              <a:rPr lang="en-US" sz="1348" dirty="0">
                <a:solidFill>
                  <a:srgbClr val="E2E6E9"/>
                </a:solidFill>
                <a:latin typeface="adonis-web" pitchFamily="34" charset="0"/>
                <a:ea typeface="adonis-web" pitchFamily="34" charset="-122"/>
                <a:cs typeface="adonis-web" pitchFamily="34" charset="-120"/>
              </a:rPr>
              <a:t>Risk-Free Rate (rf)</a:t>
            </a:r>
            <a:endParaRPr lang="en-US" sz="1348" dirty="0"/>
          </a:p>
        </p:txBody>
      </p:sp>
      <p:sp>
        <p:nvSpPr>
          <p:cNvPr id="11" name="Text 8"/>
          <p:cNvSpPr/>
          <p:nvPr/>
        </p:nvSpPr>
        <p:spPr>
          <a:xfrm>
            <a:off x="7443549" y="2712363"/>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a:t>
            </a:r>
            <a:endParaRPr lang="en-US" sz="4043" dirty="0"/>
          </a:p>
        </p:txBody>
      </p:sp>
      <p:sp>
        <p:nvSpPr>
          <p:cNvPr id="12" name="Text 9"/>
          <p:cNvSpPr/>
          <p:nvPr/>
        </p:nvSpPr>
        <p:spPr>
          <a:xfrm>
            <a:off x="8157329" y="3439597"/>
            <a:ext cx="2139553" cy="267414"/>
          </a:xfrm>
          <a:prstGeom prst="rect">
            <a:avLst/>
          </a:prstGeom>
          <a:noFill/>
          <a:ln/>
        </p:spPr>
        <p:txBody>
          <a:bodyPr wrap="none" rtlCol="0" anchor="t"/>
          <a:lstStyle/>
          <a:p>
            <a:pPr marL="0" indent="0" algn="ctr">
              <a:lnSpc>
                <a:spcPts val="2106"/>
              </a:lnSpc>
              <a:buNone/>
            </a:pPr>
            <a:r>
              <a:rPr lang="en-US" sz="1685" dirty="0">
                <a:solidFill>
                  <a:srgbClr val="E2E6E9"/>
                </a:solidFill>
                <a:latin typeface="adonis-web" pitchFamily="34" charset="0"/>
                <a:ea typeface="adonis-web" pitchFamily="34" charset="-122"/>
                <a:cs typeface="adonis-web" pitchFamily="34" charset="-120"/>
              </a:rPr>
              <a:t>Government Bond Yield</a:t>
            </a:r>
            <a:endParaRPr lang="en-US" sz="1685" dirty="0"/>
          </a:p>
        </p:txBody>
      </p:sp>
      <p:sp>
        <p:nvSpPr>
          <p:cNvPr id="13" name="Text 10"/>
          <p:cNvSpPr/>
          <p:nvPr/>
        </p:nvSpPr>
        <p:spPr>
          <a:xfrm>
            <a:off x="3619619" y="3991451"/>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4.7666</a:t>
            </a:r>
            <a:endParaRPr lang="en-US" sz="4043" dirty="0"/>
          </a:p>
        </p:txBody>
      </p:sp>
      <p:sp>
        <p:nvSpPr>
          <p:cNvPr id="14" name="Text 11"/>
          <p:cNvSpPr/>
          <p:nvPr/>
        </p:nvSpPr>
        <p:spPr>
          <a:xfrm>
            <a:off x="3619619" y="4718685"/>
            <a:ext cx="3567232" cy="273844"/>
          </a:xfrm>
          <a:prstGeom prst="rect">
            <a:avLst/>
          </a:prstGeom>
          <a:noFill/>
          <a:ln/>
        </p:spPr>
        <p:txBody>
          <a:bodyPr wrap="none" rtlCol="0" anchor="t"/>
          <a:lstStyle/>
          <a:p>
            <a:pPr marL="0" indent="0" algn="ctr">
              <a:lnSpc>
                <a:spcPts val="2156"/>
              </a:lnSpc>
              <a:buNone/>
            </a:pPr>
            <a:r>
              <a:rPr lang="en-US" sz="1348" dirty="0">
                <a:solidFill>
                  <a:srgbClr val="E2E6E9"/>
                </a:solidFill>
                <a:latin typeface="adonis-web" pitchFamily="34" charset="0"/>
                <a:ea typeface="adonis-web" pitchFamily="34" charset="-122"/>
                <a:cs typeface="adonis-web" pitchFamily="34" charset="-120"/>
              </a:rPr>
              <a:t>Cost of Equity (CAPM)</a:t>
            </a:r>
            <a:endParaRPr lang="en-US" sz="1348" dirty="0"/>
          </a:p>
        </p:txBody>
      </p:sp>
      <p:sp>
        <p:nvSpPr>
          <p:cNvPr id="15" name="Text 12"/>
          <p:cNvSpPr/>
          <p:nvPr/>
        </p:nvSpPr>
        <p:spPr>
          <a:xfrm>
            <a:off x="7443549" y="3991451"/>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a:t>
            </a:r>
            <a:endParaRPr lang="en-US" sz="4043" dirty="0"/>
          </a:p>
        </p:txBody>
      </p:sp>
      <p:sp>
        <p:nvSpPr>
          <p:cNvPr id="16" name="Text 13"/>
          <p:cNvSpPr/>
          <p:nvPr/>
        </p:nvSpPr>
        <p:spPr>
          <a:xfrm>
            <a:off x="8157329" y="4718685"/>
            <a:ext cx="2139553" cy="267414"/>
          </a:xfrm>
          <a:prstGeom prst="rect">
            <a:avLst/>
          </a:prstGeom>
          <a:noFill/>
          <a:ln/>
        </p:spPr>
        <p:txBody>
          <a:bodyPr wrap="none" rtlCol="0" anchor="t"/>
          <a:lstStyle/>
          <a:p>
            <a:pPr marL="0" indent="0" algn="ctr">
              <a:lnSpc>
                <a:spcPts val="2106"/>
              </a:lnSpc>
              <a:buNone/>
            </a:pPr>
            <a:r>
              <a:rPr lang="en-US" sz="1685" dirty="0">
                <a:solidFill>
                  <a:srgbClr val="E2E6E9"/>
                </a:solidFill>
                <a:latin typeface="adonis-web" pitchFamily="34" charset="0"/>
                <a:ea typeface="adonis-web" pitchFamily="34" charset="-122"/>
                <a:cs typeface="adonis-web" pitchFamily="34" charset="-120"/>
              </a:rPr>
              <a:t>Expected Return</a:t>
            </a:r>
            <a:endParaRPr lang="en-US" sz="1685" dirty="0"/>
          </a:p>
        </p:txBody>
      </p:sp>
      <p:sp>
        <p:nvSpPr>
          <p:cNvPr id="17" name="Text 14"/>
          <p:cNvSpPr/>
          <p:nvPr/>
        </p:nvSpPr>
        <p:spPr>
          <a:xfrm>
            <a:off x="3619619" y="5018639"/>
            <a:ext cx="7391162" cy="547688"/>
          </a:xfrm>
          <a:prstGeom prst="rect">
            <a:avLst/>
          </a:prstGeom>
          <a:noFill/>
          <a:ln/>
        </p:spPr>
        <p:txBody>
          <a:bodyPr wrap="square" rtlCol="0" anchor="t"/>
          <a:lstStyle/>
          <a:p>
            <a:pPr marL="0" indent="0">
              <a:lnSpc>
                <a:spcPts val="2156"/>
              </a:lnSpc>
              <a:buNone/>
            </a:pPr>
            <a:r>
              <a:rPr lang="en-US" dirty="0">
                <a:solidFill>
                  <a:srgbClr val="E2E6E9"/>
                </a:solidFill>
                <a:latin typeface="adonis-web" pitchFamily="34" charset="0"/>
                <a:ea typeface="adonis-web" pitchFamily="34" charset="-122"/>
                <a:cs typeface="adonis-web" pitchFamily="34" charset="-120"/>
              </a:rPr>
              <a:t>Beta (β) measures the sensitivity of a stock's returns to changes in the market returns. A beta of less than 1 indicates that the stock is less volatile than the market. In this case, the beta value is 0.4582.</a:t>
            </a:r>
            <a:endParaRPr lang="en-US" dirty="0"/>
          </a:p>
        </p:txBody>
      </p:sp>
      <p:sp>
        <p:nvSpPr>
          <p:cNvPr id="18" name="Text 15"/>
          <p:cNvSpPr/>
          <p:nvPr/>
        </p:nvSpPr>
        <p:spPr>
          <a:xfrm>
            <a:off x="3619619" y="5925264"/>
            <a:ext cx="7391162" cy="821531"/>
          </a:xfrm>
          <a:prstGeom prst="rect">
            <a:avLst/>
          </a:prstGeom>
          <a:noFill/>
          <a:ln/>
        </p:spPr>
        <p:txBody>
          <a:bodyPr wrap="square" rtlCol="0" anchor="t"/>
          <a:lstStyle/>
          <a:p>
            <a:pPr marL="0" indent="0">
              <a:lnSpc>
                <a:spcPts val="2156"/>
              </a:lnSpc>
              <a:buNone/>
            </a:pPr>
            <a:r>
              <a:rPr lang="en-US" dirty="0">
                <a:solidFill>
                  <a:srgbClr val="E2E6E9"/>
                </a:solidFill>
                <a:latin typeface="adonis-web" pitchFamily="34" charset="0"/>
                <a:ea typeface="adonis-web" pitchFamily="34" charset="-122"/>
                <a:cs typeface="adonis-web" pitchFamily="34" charset="-120"/>
              </a:rPr>
              <a:t>The risk-free rate (rf) represents the return on an investment with zero risk, often approximated by the yield of a government bond. In this case, the Canada Long Term Real Return Bonds Rate of 0.0168 is used.</a:t>
            </a:r>
            <a:endParaRPr lang="en-US" dirty="0"/>
          </a:p>
        </p:txBody>
      </p:sp>
      <p:sp>
        <p:nvSpPr>
          <p:cNvPr id="19" name="Text 16"/>
          <p:cNvSpPr/>
          <p:nvPr/>
        </p:nvSpPr>
        <p:spPr>
          <a:xfrm>
            <a:off x="3619619" y="6939320"/>
            <a:ext cx="7391162" cy="821531"/>
          </a:xfrm>
          <a:prstGeom prst="rect">
            <a:avLst/>
          </a:prstGeom>
          <a:noFill/>
          <a:ln/>
        </p:spPr>
        <p:txBody>
          <a:bodyPr wrap="square" rtlCol="0" anchor="t"/>
          <a:lstStyle/>
          <a:p>
            <a:pPr marL="0" indent="0">
              <a:lnSpc>
                <a:spcPts val="2156"/>
              </a:lnSpc>
              <a:buNone/>
            </a:pPr>
            <a:r>
              <a:rPr lang="en-US" dirty="0">
                <a:solidFill>
                  <a:srgbClr val="E2E6E9"/>
                </a:solidFill>
                <a:latin typeface="adonis-web" pitchFamily="34" charset="0"/>
                <a:ea typeface="adonis-web" pitchFamily="34" charset="-122"/>
                <a:cs typeface="adonis-web" pitchFamily="34" charset="-120"/>
              </a:rPr>
              <a:t>The Cost of Equity (CAPM) calculated as 4.7666 suggests that investors would expect a return of approximately 4.7666% above the risk-free rate to compensate for the risk associated with investing in the stock, given its beta and the market risk premium.</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6140" y="904280"/>
            <a:ext cx="5198745" cy="649724"/>
          </a:xfrm>
          <a:prstGeom prst="rect">
            <a:avLst/>
          </a:prstGeom>
          <a:noFill/>
          <a:ln/>
        </p:spPr>
        <p:txBody>
          <a:bodyPr wrap="none" rtlCol="0" anchor="t"/>
          <a:lstStyle/>
          <a:p>
            <a:pPr marL="0" indent="0">
              <a:lnSpc>
                <a:spcPts val="5117"/>
              </a:lnSpc>
              <a:buNone/>
            </a:pPr>
            <a:r>
              <a:rPr lang="en-US" sz="4094" dirty="0">
                <a:solidFill>
                  <a:srgbClr val="F5F0F0"/>
                </a:solidFill>
                <a:latin typeface="adonis-web" pitchFamily="34" charset="0"/>
                <a:ea typeface="adonis-web" pitchFamily="34" charset="-122"/>
                <a:cs typeface="adonis-web" pitchFamily="34" charset="-120"/>
              </a:rPr>
              <a:t>Monte Carlo Simulation</a:t>
            </a:r>
            <a:endParaRPr lang="en-US" sz="4094" dirty="0"/>
          </a:p>
        </p:txBody>
      </p:sp>
      <p:sp>
        <p:nvSpPr>
          <p:cNvPr id="6" name="Text 2"/>
          <p:cNvSpPr/>
          <p:nvPr/>
        </p:nvSpPr>
        <p:spPr>
          <a:xfrm>
            <a:off x="6266140" y="1865828"/>
            <a:ext cx="7584519" cy="1331119"/>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To further analyze Walmart's stock performance and potential future price movement, we conducted a Monte Carlo simulation. This advanced statistical technique involves generating multiple random price paths based on historical data, allowing us to model the uncertainty and volatility inherent in the stock market.</a:t>
            </a:r>
            <a:endParaRPr lang="en-US" sz="1637" dirty="0"/>
          </a:p>
        </p:txBody>
      </p:sp>
      <p:sp>
        <p:nvSpPr>
          <p:cNvPr id="7" name="Text 3"/>
          <p:cNvSpPr/>
          <p:nvPr/>
        </p:nvSpPr>
        <p:spPr>
          <a:xfrm>
            <a:off x="6266140" y="3430786"/>
            <a:ext cx="7584519" cy="166389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The simulation generated 10,000 potential price trajectories for Walmart's stock over the next 30 days. By analyzing the distribution of these simulated prices, we were able to calculate the expected average stock price and the probability of the price falling within certain ranges. This provides valuable insights into the potential upside and downside risks associated with investing in Walmart's shares.</a:t>
            </a:r>
            <a:endParaRPr lang="en-US" sz="1637" dirty="0"/>
          </a:p>
        </p:txBody>
      </p:sp>
      <p:sp>
        <p:nvSpPr>
          <p:cNvPr id="8" name="Text 4"/>
          <p:cNvSpPr/>
          <p:nvPr/>
        </p:nvSpPr>
        <p:spPr>
          <a:xfrm>
            <a:off x="6266140" y="5328523"/>
            <a:ext cx="7584519" cy="199667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The results of the Monte Carlo simulation suggest that the expected average stock price for Walmart over the next 30 days is higher than the current market price. This implies that there is a possibility of a rise in the stock price in the short term. However, it's important to note that this simulation does not guarantee future stock price movements, and further research and analysis should be conducted before making any investment decisions.</a:t>
            </a:r>
            <a:endParaRPr lang="en-US" sz="163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12482"/>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Walmart Stock Analysis</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63AC63D8-A97C-8907-3E43-969234C1F64E}"/>
              </a:ext>
            </a:extLst>
          </p:cNvPr>
          <p:cNvSpPr/>
          <p:nvPr/>
        </p:nvSpPr>
        <p:spPr>
          <a:xfrm>
            <a:off x="0" y="0"/>
            <a:ext cx="14630400" cy="8229600"/>
          </a:xfrm>
          <a:prstGeom prst="rect">
            <a:avLst/>
          </a:prstGeom>
          <a:solidFill>
            <a:srgbClr val="09151A">
              <a:alpha val="75000"/>
            </a:srgbClr>
          </a:solidFill>
          <a:ln/>
        </p:spPr>
        <p:txBody>
          <a:bodyPr/>
          <a:lstStyle/>
          <a:p>
            <a:endParaRPr lang="en-IN"/>
          </a:p>
        </p:txBody>
      </p:sp>
      <p:pic>
        <p:nvPicPr>
          <p:cNvPr id="3" name="Image 0" descr="preencoded.png">
            <a:extLst>
              <a:ext uri="{FF2B5EF4-FFF2-40B4-BE49-F238E27FC236}">
                <a16:creationId xmlns:a16="http://schemas.microsoft.com/office/drawing/2014/main" id="{DF0C1CDF-556D-1922-5815-8B929B68FE5A}"/>
              </a:ext>
            </a:extLst>
          </p:cNvPr>
          <p:cNvPicPr>
            <a:picLocks noChangeAspect="1"/>
          </p:cNvPicPr>
          <p:nvPr/>
        </p:nvPicPr>
        <p:blipFill>
          <a:blip r:embed="rId2"/>
          <a:stretch>
            <a:fillRect/>
          </a:stretch>
        </p:blipFill>
        <p:spPr>
          <a:xfrm>
            <a:off x="0" y="60485"/>
            <a:ext cx="14630400" cy="8229600"/>
          </a:xfrm>
          <a:prstGeom prst="rect">
            <a:avLst/>
          </a:prstGeom>
        </p:spPr>
      </p:pic>
      <p:pic>
        <p:nvPicPr>
          <p:cNvPr id="4" name="Picture 3" descr="A graph with a line&#10;&#10;Description automatically generated">
            <a:extLst>
              <a:ext uri="{FF2B5EF4-FFF2-40B4-BE49-F238E27FC236}">
                <a16:creationId xmlns:a16="http://schemas.microsoft.com/office/drawing/2014/main" id="{6173041B-60B8-545D-09C1-60A6BA0F8AC2}"/>
              </a:ext>
            </a:extLst>
          </p:cNvPr>
          <p:cNvPicPr>
            <a:picLocks noChangeAspect="1"/>
          </p:cNvPicPr>
          <p:nvPr/>
        </p:nvPicPr>
        <p:blipFill>
          <a:blip r:embed="rId3"/>
          <a:stretch>
            <a:fillRect/>
          </a:stretch>
        </p:blipFill>
        <p:spPr>
          <a:xfrm>
            <a:off x="488519" y="1908754"/>
            <a:ext cx="13244287" cy="5302428"/>
          </a:xfrm>
          <a:prstGeom prst="rect">
            <a:avLst/>
          </a:prstGeom>
        </p:spPr>
      </p:pic>
      <p:sp>
        <p:nvSpPr>
          <p:cNvPr id="6" name="TextBox 5">
            <a:extLst>
              <a:ext uri="{FF2B5EF4-FFF2-40B4-BE49-F238E27FC236}">
                <a16:creationId xmlns:a16="http://schemas.microsoft.com/office/drawing/2014/main" id="{620D6AFF-0569-4FC7-C464-3012218ACCC2}"/>
              </a:ext>
            </a:extLst>
          </p:cNvPr>
          <p:cNvSpPr txBox="1"/>
          <p:nvPr/>
        </p:nvSpPr>
        <p:spPr>
          <a:xfrm>
            <a:off x="1124608" y="1015375"/>
            <a:ext cx="7399282" cy="729687"/>
          </a:xfrm>
          <a:prstGeom prst="rect">
            <a:avLst/>
          </a:prstGeom>
          <a:noFill/>
        </p:spPr>
        <p:txBody>
          <a:bodyPr wrap="square">
            <a:spAutoFit/>
          </a:bodyPr>
          <a:lstStyle/>
          <a:p>
            <a:pPr marL="0" indent="0">
              <a:lnSpc>
                <a:spcPts val="5468"/>
              </a:lnSpc>
              <a:buNone/>
            </a:pPr>
            <a:r>
              <a:rPr lang="en-US" sz="3200" dirty="0">
                <a:solidFill>
                  <a:srgbClr val="F5F0F0"/>
                </a:solidFill>
                <a:latin typeface="adonis-web" pitchFamily="34" charset="0"/>
                <a:ea typeface="adonis-web" pitchFamily="34" charset="-122"/>
                <a:cs typeface="adonis-web" pitchFamily="34" charset="-120"/>
              </a:rPr>
              <a:t>Monte Carlo Simulation</a:t>
            </a:r>
            <a:endParaRPr lang="en-US" sz="3200" dirty="0"/>
          </a:p>
        </p:txBody>
      </p:sp>
    </p:spTree>
    <p:extLst>
      <p:ext uri="{BB962C8B-B14F-4D97-AF65-F5344CB8AC3E}">
        <p14:creationId xmlns:p14="http://schemas.microsoft.com/office/powerpoint/2010/main" val="181917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110377"/>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Monte Carlo Simulation</a:t>
            </a:r>
            <a:endParaRPr lang="en-US" sz="4374" dirty="0"/>
          </a:p>
        </p:txBody>
      </p:sp>
      <p:sp>
        <p:nvSpPr>
          <p:cNvPr id="5" name="Text 2"/>
          <p:cNvSpPr/>
          <p:nvPr/>
        </p:nvSpPr>
        <p:spPr>
          <a:xfrm>
            <a:off x="2517696" y="2249091"/>
            <a:ext cx="9594890"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After running a Monte Carlo simulation of Walmart's adjusted closing price for the past two years, it was found that the expected average stock price for the next 30 days is higher than the current market price. This suggests that there is a possibility of a rise in the stock price in the short term. However, investors must exercise caution as this simulation does not guarantee future stock price movements. Further research and analysis should be conducted before making any investment decisions, as stock investment inherently involves risks, and past performance may not accurately predict future results.</a:t>
            </a:r>
            <a:endParaRPr lang="en-US" sz="1750" dirty="0"/>
          </a:p>
        </p:txBody>
      </p:sp>
      <p:sp>
        <p:nvSpPr>
          <p:cNvPr id="6" name="Text 3"/>
          <p:cNvSpPr/>
          <p:nvPr/>
        </p:nvSpPr>
        <p:spPr>
          <a:xfrm>
            <a:off x="2517696" y="4631412"/>
            <a:ext cx="9594890"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Monte Carlo simulation is a powerful tool that can provide valuable insights into the potential future performance of a stock. By running thousands of simulations based on historical data, the model can generate a range of possible outcomes and their respective probabilities. In the case of Walmart, the simulation indicates that the stock price may trend upwards in the near term, but investors should not solely rely on this projection. Other factors, such as macroeconomic conditions, industry trends, and the company's fundamental performance, should also be carefully considered before making an investment decision.</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Simple Moving Average</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our analysis of Walmart's stock, we have plotted the company's closing price along with its 50-day and 100-day simple moving averages (SMA). The SMA is a widely used technical analysis tool that calculates the average price of a stock over a specific time period, smoothing out the daily fluctuations to provide a clearer trend line.</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5434"/>
          </a:xfrm>
          <a:prstGeom prst="rect">
            <a:avLst/>
          </a:prstGeom>
          <a:solidFill>
            <a:srgbClr val="09151A">
              <a:alpha val="75000"/>
            </a:srgbClr>
          </a:solidFill>
          <a:ln/>
        </p:spPr>
        <p:txBody>
          <a:bodyPr/>
          <a:lstStyle/>
          <a:p>
            <a:endParaRPr lang="en-IN"/>
          </a:p>
        </p:txBody>
      </p:sp>
      <p:sp>
        <p:nvSpPr>
          <p:cNvPr id="4" name="Text 1"/>
          <p:cNvSpPr/>
          <p:nvPr/>
        </p:nvSpPr>
        <p:spPr>
          <a:xfrm>
            <a:off x="3043714" y="407075"/>
            <a:ext cx="7308976" cy="618173"/>
          </a:xfrm>
          <a:prstGeom prst="rect">
            <a:avLst/>
          </a:prstGeom>
          <a:noFill/>
          <a:ln/>
        </p:spPr>
        <p:txBody>
          <a:bodyPr wrap="none" rtlCol="0" anchor="t"/>
          <a:lstStyle/>
          <a:p>
            <a:pPr marL="0" indent="0">
              <a:lnSpc>
                <a:spcPts val="4868"/>
              </a:lnSpc>
              <a:buNone/>
            </a:pPr>
            <a:r>
              <a:rPr lang="en-US" sz="3894" dirty="0">
                <a:solidFill>
                  <a:srgbClr val="F5F0F0"/>
                </a:solidFill>
                <a:latin typeface="adonis-web" pitchFamily="34" charset="0"/>
                <a:ea typeface="adonis-web" pitchFamily="34" charset="-122"/>
                <a:cs typeface="adonis-web" pitchFamily="34" charset="-120"/>
              </a:rPr>
              <a:t>Simple Moving Average</a:t>
            </a:r>
            <a:endParaRPr lang="en-US" sz="3894" dirty="0"/>
          </a:p>
        </p:txBody>
      </p:sp>
      <p:sp>
        <p:nvSpPr>
          <p:cNvPr id="5" name="Text 2"/>
          <p:cNvSpPr/>
          <p:nvPr/>
        </p:nvSpPr>
        <p:spPr>
          <a:xfrm>
            <a:off x="256661" y="1240032"/>
            <a:ext cx="14117077" cy="1174019"/>
          </a:xfrm>
          <a:prstGeom prst="rect">
            <a:avLst/>
          </a:prstGeom>
          <a:noFill/>
          <a:ln/>
        </p:spPr>
        <p:txBody>
          <a:bodyPr wrap="square" rtlCol="0" anchor="t"/>
          <a:lstStyle/>
          <a:p>
            <a:pPr marL="0" indent="0">
              <a:lnSpc>
                <a:spcPts val="2492"/>
              </a:lnSpc>
              <a:buNone/>
            </a:pPr>
            <a:r>
              <a:rPr lang="en-US" dirty="0">
                <a:solidFill>
                  <a:srgbClr val="E2E6E9"/>
                </a:solidFill>
                <a:latin typeface="adonis-web" pitchFamily="34" charset="0"/>
                <a:ea typeface="adonis-web" pitchFamily="34" charset="-122"/>
                <a:cs typeface="adonis-web" pitchFamily="34" charset="-120"/>
              </a:rPr>
              <a:t>In our analysis of Walmart's stock, we have plotted the company's closing price along with its 50-day and 100-day simple moving averages (SMA). The SMA is a widely used technical analysis tool that calculates the average price of a stock over a specific time period, smoothing out the daily fluctuations to provide a clearer trend line.</a:t>
            </a:r>
            <a:endParaRPr lang="en-US" dirty="0"/>
          </a:p>
        </p:txBody>
      </p:sp>
      <p:sp>
        <p:nvSpPr>
          <p:cNvPr id="6" name="Text 3"/>
          <p:cNvSpPr/>
          <p:nvPr/>
        </p:nvSpPr>
        <p:spPr>
          <a:xfrm>
            <a:off x="363224" y="6168552"/>
            <a:ext cx="13523707" cy="1282779"/>
          </a:xfrm>
          <a:prstGeom prst="rect">
            <a:avLst/>
          </a:prstGeom>
          <a:noFill/>
          <a:ln/>
        </p:spPr>
        <p:txBody>
          <a:bodyPr wrap="square" rtlCol="0" anchor="t"/>
          <a:lstStyle/>
          <a:p>
            <a:pPr marL="0" indent="0">
              <a:lnSpc>
                <a:spcPts val="2492"/>
              </a:lnSpc>
              <a:buNone/>
            </a:pPr>
            <a:r>
              <a:rPr lang="en-US" dirty="0">
                <a:solidFill>
                  <a:srgbClr val="E2E6E9"/>
                </a:solidFill>
                <a:latin typeface="adonis-web" pitchFamily="34" charset="0"/>
                <a:ea typeface="adonis-web" pitchFamily="34" charset="-122"/>
                <a:cs typeface="adonis-web" pitchFamily="34" charset="-120"/>
              </a:rPr>
              <a:t>The 50-day SMA reflects the average of the last 50 trading days, while the 100-day SMA looks at the past 100 trading days. These two moving averages can provide valuable insights into the stock's momentum and potential support or resistance levels. When the stock price is above both the 50-day and 100-day SMAs, it may indicate a bullish trend, while a price below these moving averages could signal a bearish sentiment.</a:t>
            </a:r>
            <a:endParaRPr lang="en-US" dirty="0"/>
          </a:p>
        </p:txBody>
      </p:sp>
      <p:pic>
        <p:nvPicPr>
          <p:cNvPr id="8" name="Image 1">
            <a:extLst>
              <a:ext uri="{FF2B5EF4-FFF2-40B4-BE49-F238E27FC236}">
                <a16:creationId xmlns:a16="http://schemas.microsoft.com/office/drawing/2014/main" id="{CC11D8B3-281E-E841-EEC4-6058A1696456}"/>
              </a:ext>
            </a:extLst>
          </p:cNvPr>
          <p:cNvPicPr>
            <a:picLocks noChangeAspect="1"/>
          </p:cNvPicPr>
          <p:nvPr/>
        </p:nvPicPr>
        <p:blipFill>
          <a:blip r:embed="rId4"/>
          <a:srcRect/>
          <a:stretch/>
        </p:blipFill>
        <p:spPr>
          <a:xfrm>
            <a:off x="2322447" y="2536961"/>
            <a:ext cx="7725781" cy="35086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4537"/>
            <a:ext cx="14630400" cy="8352234"/>
          </a:xfrm>
          <a:prstGeom prst="rect">
            <a:avLst/>
          </a:prstGeom>
          <a:solidFill>
            <a:srgbClr val="09151A">
              <a:alpha val="75000"/>
            </a:srgbClr>
          </a:solidFill>
          <a:ln/>
        </p:spPr>
        <p:txBody>
          <a:bodyPr/>
          <a:lstStyle/>
          <a:p>
            <a:endParaRPr lang="en-IN"/>
          </a:p>
        </p:txBody>
      </p:sp>
      <p:sp>
        <p:nvSpPr>
          <p:cNvPr id="4" name="Text 1"/>
          <p:cNvSpPr/>
          <p:nvPr/>
        </p:nvSpPr>
        <p:spPr>
          <a:xfrm>
            <a:off x="3956923" y="427673"/>
            <a:ext cx="4636532" cy="486013"/>
          </a:xfrm>
          <a:prstGeom prst="rect">
            <a:avLst/>
          </a:prstGeom>
          <a:noFill/>
          <a:ln/>
        </p:spPr>
        <p:txBody>
          <a:bodyPr wrap="none" rtlCol="0" anchor="t"/>
          <a:lstStyle/>
          <a:p>
            <a:pPr marL="0" indent="0">
              <a:lnSpc>
                <a:spcPts val="3827"/>
              </a:lnSpc>
              <a:buNone/>
            </a:pPr>
            <a:r>
              <a:rPr lang="en-US" sz="3062" dirty="0">
                <a:solidFill>
                  <a:srgbClr val="F5F0F0"/>
                </a:solidFill>
                <a:latin typeface="adonis-web" pitchFamily="34" charset="0"/>
                <a:ea typeface="adonis-web" pitchFamily="34" charset="-122"/>
                <a:cs typeface="adonis-web" pitchFamily="34" charset="-120"/>
              </a:rPr>
              <a:t>Exponential Moving Average</a:t>
            </a:r>
            <a:endParaRPr lang="en-US" sz="3062" dirty="0"/>
          </a:p>
        </p:txBody>
      </p:sp>
      <p:sp>
        <p:nvSpPr>
          <p:cNvPr id="5" name="Text 2"/>
          <p:cNvSpPr/>
          <p:nvPr/>
        </p:nvSpPr>
        <p:spPr>
          <a:xfrm>
            <a:off x="201490" y="1841894"/>
            <a:ext cx="3168491" cy="3308175"/>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The exponential moving average (EMA) is a type of moving average that places a greater weight on the most recent data points. Unlike the simple moving average (SMA), which gives equal weight to all observations within the time period, the EMA assigns exponentially decreasing weights as the data gets older.</a:t>
            </a:r>
            <a:endParaRPr lang="en-US" dirty="0"/>
          </a:p>
        </p:txBody>
      </p:sp>
      <p:sp>
        <p:nvSpPr>
          <p:cNvPr id="6" name="Text 3"/>
          <p:cNvSpPr/>
          <p:nvPr/>
        </p:nvSpPr>
        <p:spPr>
          <a:xfrm>
            <a:off x="10973994" y="1744718"/>
            <a:ext cx="3168491" cy="6356276"/>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In the provided plot, we can see the 50-day and 100-day EMAs of Walmart's stock closing prices. The EMA is more responsive to recent price changes compared to the SMA, making it a popular tool for identifying short-term trends and potential buy/sell signals. The buy and sell indicators shown on the plot suggest when the stock's price has crossed above or below the EMA, potentially signaling a bullish or bearish trend.</a:t>
            </a:r>
            <a:endParaRPr lang="en-US" dirty="0"/>
          </a:p>
        </p:txBody>
      </p:sp>
      <p:sp>
        <p:nvSpPr>
          <p:cNvPr id="7" name="Text 4"/>
          <p:cNvSpPr/>
          <p:nvPr/>
        </p:nvSpPr>
        <p:spPr>
          <a:xfrm>
            <a:off x="1433039" y="5882787"/>
            <a:ext cx="11764322" cy="2093323"/>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By analyzing the relationship between the stock price, the 50-day EMA, and the 100-day EMA, investors can gain insights into the stock's momentum and make more informed trading decisions. The divergence or convergence of these lines can indicate the strength and direction of the trend, helping investors determine the optimal entry and exit points.</a:t>
            </a:r>
            <a:endParaRPr lang="en-US" dirty="0"/>
          </a:p>
        </p:txBody>
      </p:sp>
      <p:pic>
        <p:nvPicPr>
          <p:cNvPr id="9" name="Picture 4">
            <a:extLst>
              <a:ext uri="{FF2B5EF4-FFF2-40B4-BE49-F238E27FC236}">
                <a16:creationId xmlns:a16="http://schemas.microsoft.com/office/drawing/2014/main" id="{C1E75BB2-9982-F2B6-7CE5-FEA8A96C6158}"/>
              </a:ext>
            </a:extLst>
          </p:cNvPr>
          <p:cNvPicPr>
            <a:picLocks noChangeAspect="1"/>
          </p:cNvPicPr>
          <p:nvPr/>
        </p:nvPicPr>
        <p:blipFill>
          <a:blip r:embed="rId4"/>
          <a:srcRect/>
          <a:stretch/>
        </p:blipFill>
        <p:spPr>
          <a:xfrm>
            <a:off x="3668110" y="2278528"/>
            <a:ext cx="6817969" cy="3096395"/>
          </a:xfrm>
          <a:prstGeom prst="rect">
            <a:avLst/>
          </a:prstGeom>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79740" y="737949"/>
            <a:ext cx="5870972" cy="649724"/>
          </a:xfrm>
          <a:prstGeom prst="rect">
            <a:avLst/>
          </a:prstGeom>
          <a:noFill/>
          <a:ln/>
        </p:spPr>
        <p:txBody>
          <a:bodyPr wrap="none" rtlCol="0" anchor="t"/>
          <a:lstStyle/>
          <a:p>
            <a:pPr marL="0" indent="0">
              <a:lnSpc>
                <a:spcPts val="5117"/>
              </a:lnSpc>
              <a:buNone/>
            </a:pPr>
            <a:r>
              <a:rPr lang="en-US" sz="4094" dirty="0">
                <a:solidFill>
                  <a:srgbClr val="F5F0F0"/>
                </a:solidFill>
                <a:latin typeface="adonis-web" pitchFamily="34" charset="0"/>
                <a:ea typeface="adonis-web" pitchFamily="34" charset="-122"/>
                <a:cs typeface="adonis-web" pitchFamily="34" charset="-120"/>
              </a:rPr>
              <a:t>Facebook Prophet Analysis</a:t>
            </a:r>
            <a:endParaRPr lang="en-US" sz="4094" dirty="0"/>
          </a:p>
        </p:txBody>
      </p:sp>
      <p:sp>
        <p:nvSpPr>
          <p:cNvPr id="6" name="Text 2"/>
          <p:cNvSpPr/>
          <p:nvPr/>
        </p:nvSpPr>
        <p:spPr>
          <a:xfrm>
            <a:off x="779740" y="1699498"/>
            <a:ext cx="7584519" cy="166389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This analysis utilizes the Facebook Prophet forecasting model to predict Walmart's stock price trajectory until 2024. The Prophet model is a time-series forecasting tool that can handle complex patterns in data, including seasonality, trends, and holidays. By feeding Walmart's historical stock data into the Prophet algorithm, we can generate a detailed forecast of the company's future stock price movements.</a:t>
            </a:r>
            <a:endParaRPr lang="en-US" sz="1637" dirty="0"/>
          </a:p>
        </p:txBody>
      </p:sp>
      <p:sp>
        <p:nvSpPr>
          <p:cNvPr id="7" name="Text 3"/>
          <p:cNvSpPr/>
          <p:nvPr/>
        </p:nvSpPr>
        <p:spPr>
          <a:xfrm>
            <a:off x="779740" y="3597235"/>
            <a:ext cx="7584519" cy="199667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The Prophet analysis shows a generally upward trend in Walmart's stock price over the next few years, with some short-term fluctuations. The model predicts the stock will continue its steady climb, reaching new all-time highs by 2024 as the company maintains its position as a dominant force in the retail industry. This forecast reflects Walmart's strong fundamentals, efficient operations, and ability to adapt to changing consumer preferences and market conditions.</a:t>
            </a:r>
            <a:endParaRPr lang="en-US" sz="1637" dirty="0"/>
          </a:p>
        </p:txBody>
      </p:sp>
      <p:sp>
        <p:nvSpPr>
          <p:cNvPr id="8" name="Text 4"/>
          <p:cNvSpPr/>
          <p:nvPr/>
        </p:nvSpPr>
        <p:spPr>
          <a:xfrm>
            <a:off x="779740" y="5827752"/>
            <a:ext cx="7584519" cy="166389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While the Prophet analysis provides a data-driven outlook, investors should still consider other factors, such as macroeconomic trends, competitive landscape, and company-specific news, when making investment decisions. The forecast serves as a valuable tool to inform decision-making, but should be used in conjunction with comprehensive research and analysis.</a:t>
            </a:r>
            <a:endParaRPr lang="en-US" sz="1637"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Walmart Stock Analysis</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pic>
        <p:nvPicPr>
          <p:cNvPr id="7" name="Picture 6" descr="A graph showing a line graph&#10;&#10;Description automatically generated with medium confidence">
            <a:extLst>
              <a:ext uri="{FF2B5EF4-FFF2-40B4-BE49-F238E27FC236}">
                <a16:creationId xmlns:a16="http://schemas.microsoft.com/office/drawing/2014/main" id="{DB22E0C7-A349-5CBD-3706-1FAFFBA48AB6}"/>
              </a:ext>
            </a:extLst>
          </p:cNvPr>
          <p:cNvPicPr>
            <a:picLocks noChangeAspect="1"/>
          </p:cNvPicPr>
          <p:nvPr/>
        </p:nvPicPr>
        <p:blipFill>
          <a:blip r:embed="rId5"/>
          <a:stretch>
            <a:fillRect/>
          </a:stretch>
        </p:blipFill>
        <p:spPr>
          <a:xfrm>
            <a:off x="833199" y="1121327"/>
            <a:ext cx="13185864" cy="59883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Walmart Stock Analysis</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pic>
        <p:nvPicPr>
          <p:cNvPr id="7" name="Picture 6">
            <a:extLst>
              <a:ext uri="{FF2B5EF4-FFF2-40B4-BE49-F238E27FC236}">
                <a16:creationId xmlns:a16="http://schemas.microsoft.com/office/drawing/2014/main" id="{A91C83C0-AAEC-1EE0-A70B-FB9F66C48F07}"/>
              </a:ext>
            </a:extLst>
          </p:cNvPr>
          <p:cNvPicPr>
            <a:picLocks noChangeAspect="1"/>
          </p:cNvPicPr>
          <p:nvPr/>
        </p:nvPicPr>
        <p:blipFill>
          <a:blip r:embed="rId5"/>
          <a:srcRect/>
          <a:stretch/>
        </p:blipFill>
        <p:spPr>
          <a:xfrm>
            <a:off x="722268" y="1121327"/>
            <a:ext cx="13185864" cy="598838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80561"/>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Recommendation</a:t>
            </a:r>
            <a:endParaRPr lang="en-US" sz="6036" dirty="0"/>
          </a:p>
        </p:txBody>
      </p:sp>
      <p:sp>
        <p:nvSpPr>
          <p:cNvPr id="6" name="Text 2"/>
          <p:cNvSpPr/>
          <p:nvPr/>
        </p:nvSpPr>
        <p:spPr>
          <a:xfrm>
            <a:off x="833199" y="3872032"/>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Walmart is a major global retailer and a blue chip investment. However, its fundamentals are shifting from a traditional value investment. While Walmart's financial performance remains impressive, it falls short in key metrics like return on equity, debt-to-equity ratio, and current ratio. Investors should closely examine Walmart's long-term prospects before making investment decisions.</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026093" y="548402"/>
            <a:ext cx="4966335" cy="620673"/>
          </a:xfrm>
          <a:prstGeom prst="rect">
            <a:avLst/>
          </a:prstGeom>
          <a:noFill/>
          <a:ln/>
        </p:spPr>
        <p:txBody>
          <a:bodyPr wrap="none" rtlCol="0" anchor="t"/>
          <a:lstStyle/>
          <a:p>
            <a:pPr marL="0" indent="0">
              <a:lnSpc>
                <a:spcPts val="4888"/>
              </a:lnSpc>
              <a:buNone/>
            </a:pPr>
            <a:r>
              <a:rPr lang="en-US" sz="3911" dirty="0">
                <a:solidFill>
                  <a:srgbClr val="F5F0F0"/>
                </a:solidFill>
                <a:latin typeface="adonis-web" pitchFamily="34" charset="0"/>
                <a:ea typeface="adonis-web" pitchFamily="34" charset="-122"/>
                <a:cs typeface="adonis-web" pitchFamily="34" charset="-120"/>
              </a:rPr>
              <a:t>References</a:t>
            </a:r>
            <a:endParaRPr lang="en-US" sz="3911" dirty="0"/>
          </a:p>
        </p:txBody>
      </p:sp>
      <p:sp>
        <p:nvSpPr>
          <p:cNvPr id="5" name="Text 2"/>
          <p:cNvSpPr/>
          <p:nvPr/>
        </p:nvSpPr>
        <p:spPr>
          <a:xfrm>
            <a:off x="1124608" y="1566267"/>
            <a:ext cx="10479700" cy="635318"/>
          </a:xfrm>
          <a:prstGeom prst="rect">
            <a:avLst/>
          </a:prstGeom>
          <a:noFill/>
          <a:ln/>
        </p:spPr>
        <p:txBody>
          <a:bodyPr wrap="square" rtlCol="0" anchor="t"/>
          <a:lstStyle/>
          <a:p>
            <a:pPr marL="342900" indent="-342900" algn="l">
              <a:lnSpc>
                <a:spcPts val="2503"/>
              </a:lnSpc>
              <a:buSzPct val="100000"/>
              <a:buChar char="•"/>
            </a:pPr>
            <a:r>
              <a:rPr lang="en-US" sz="1564" dirty="0">
                <a:solidFill>
                  <a:srgbClr val="E2E6E9"/>
                </a:solidFill>
                <a:latin typeface="adonis-web" pitchFamily="34" charset="0"/>
                <a:ea typeface="adonis-web" pitchFamily="34" charset="-122"/>
                <a:cs typeface="adonis-web" pitchFamily="34" charset="-120"/>
              </a:rPr>
              <a:t>To conduct a comprehensive analysis of Walmart's financial performance and competitive position, we have consulted a variety of authoritative sources:</a:t>
            </a:r>
            <a:endParaRPr lang="en-US" sz="1564" dirty="0"/>
          </a:p>
        </p:txBody>
      </p:sp>
      <p:sp>
        <p:nvSpPr>
          <p:cNvPr id="6" name="Text 3"/>
          <p:cNvSpPr/>
          <p:nvPr/>
        </p:nvSpPr>
        <p:spPr>
          <a:xfrm>
            <a:off x="1124608" y="2280999"/>
            <a:ext cx="10479700"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PESTLE Analysis</a:t>
            </a:r>
            <a:r>
              <a:rPr lang="en-US" sz="1564" dirty="0">
                <a:solidFill>
                  <a:srgbClr val="E2E6E9"/>
                </a:solidFill>
                <a:latin typeface="adonis-web" pitchFamily="34" charset="0"/>
                <a:ea typeface="adonis-web" pitchFamily="34" charset="-122"/>
                <a:cs typeface="adonis-web" pitchFamily="34" charset="-120"/>
              </a:rPr>
              <a:t> - The PESTLE analysis from PestleAnalysis.com provides valuable insights into the external factors shaping Walmart's business environment, including political, economic, social, technological, legal, and environmental considerations.</a:t>
            </a:r>
            <a:endParaRPr lang="en-US" sz="1564" dirty="0"/>
          </a:p>
        </p:txBody>
      </p:sp>
      <p:sp>
        <p:nvSpPr>
          <p:cNvPr id="7" name="Text 4"/>
          <p:cNvSpPr/>
          <p:nvPr/>
        </p:nvSpPr>
        <p:spPr>
          <a:xfrm>
            <a:off x="1124608" y="3313390"/>
            <a:ext cx="11456275"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Business Model</a:t>
            </a:r>
            <a:r>
              <a:rPr lang="en-US" sz="1564" dirty="0">
                <a:solidFill>
                  <a:srgbClr val="E2E6E9"/>
                </a:solidFill>
                <a:latin typeface="adonis-web" pitchFamily="34" charset="0"/>
                <a:ea typeface="adonis-web" pitchFamily="34" charset="-122"/>
                <a:cs typeface="adonis-web" pitchFamily="34" charset="-120"/>
              </a:rPr>
              <a:t> - The article from FourWeekMBA delves into the details of Walmart's differentiated omnichannel business model, comprising its Walmart U.S., Walmart International, and Sam's Club divisions, as well as the newly launched Walmart+ subscription service.</a:t>
            </a:r>
            <a:endParaRPr lang="en-US" sz="1564" dirty="0"/>
          </a:p>
        </p:txBody>
      </p:sp>
      <p:sp>
        <p:nvSpPr>
          <p:cNvPr id="8" name="Text 5"/>
          <p:cNvSpPr/>
          <p:nvPr/>
        </p:nvSpPr>
        <p:spPr>
          <a:xfrm>
            <a:off x="1124608" y="4345781"/>
            <a:ext cx="11613930"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Competitor Analysis</a:t>
            </a:r>
            <a:r>
              <a:rPr lang="en-US" sz="1564" dirty="0">
                <a:solidFill>
                  <a:srgbClr val="E2E6E9"/>
                </a:solidFill>
                <a:latin typeface="adonis-web" pitchFamily="34" charset="0"/>
                <a:ea typeface="adonis-web" pitchFamily="34" charset="-122"/>
                <a:cs typeface="adonis-web" pitchFamily="34" charset="-120"/>
              </a:rPr>
              <a:t> - The competitor analysis from BusinessChronicler examines Walmart's key rivals, such as Costco, Loblaws, Sobeys, Metro, and Target, providing crucial market share data and insights into the competitive landscape.</a:t>
            </a:r>
            <a:endParaRPr lang="en-US" sz="1564" dirty="0"/>
          </a:p>
        </p:txBody>
      </p:sp>
      <p:sp>
        <p:nvSpPr>
          <p:cNvPr id="9" name="Text 6"/>
          <p:cNvSpPr/>
          <p:nvPr/>
        </p:nvSpPr>
        <p:spPr>
          <a:xfrm>
            <a:off x="1124608" y="5378172"/>
            <a:ext cx="10479699"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Financial Data</a:t>
            </a:r>
            <a:r>
              <a:rPr lang="en-US" sz="1564" dirty="0">
                <a:solidFill>
                  <a:srgbClr val="E2E6E9"/>
                </a:solidFill>
                <a:latin typeface="adonis-web" pitchFamily="34" charset="0"/>
                <a:ea typeface="adonis-web" pitchFamily="34" charset="-122"/>
                <a:cs typeface="adonis-web" pitchFamily="34" charset="-120"/>
              </a:rPr>
              <a:t> - The stock data and financial ratios from CSIMarket.com offer a comprehensive view of Walmart's financial performance and valuation metrics compared to its industry peers, enabling a thorough assessment of the company's competitive positioning.</a:t>
            </a:r>
            <a:endParaRPr lang="en-US" sz="1564" dirty="0"/>
          </a:p>
        </p:txBody>
      </p:sp>
      <p:sp>
        <p:nvSpPr>
          <p:cNvPr id="10" name="Text 7"/>
          <p:cNvSpPr/>
          <p:nvPr/>
        </p:nvSpPr>
        <p:spPr>
          <a:xfrm>
            <a:off x="1124608" y="6410563"/>
            <a:ext cx="10479699" cy="1270635"/>
          </a:xfrm>
          <a:prstGeom prst="rect">
            <a:avLst/>
          </a:prstGeom>
          <a:noFill/>
          <a:ln/>
        </p:spPr>
        <p:txBody>
          <a:bodyPr wrap="square" rtlCol="0" anchor="t"/>
          <a:lstStyle/>
          <a:p>
            <a:pPr marL="342900" indent="-342900" algn="l">
              <a:lnSpc>
                <a:spcPts val="2503"/>
              </a:lnSpc>
              <a:buSzPct val="100000"/>
              <a:buChar char="•"/>
            </a:pPr>
            <a:r>
              <a:rPr lang="en-US" sz="1564" dirty="0">
                <a:solidFill>
                  <a:srgbClr val="E2E6E9"/>
                </a:solidFill>
                <a:latin typeface="adonis-web" pitchFamily="34" charset="0"/>
                <a:ea typeface="adonis-web" pitchFamily="34" charset="-122"/>
                <a:cs typeface="adonis-web" pitchFamily="34" charset="-120"/>
              </a:rPr>
              <a:t>These sources have provided a robust foundation for our in-depth analysis of Walmart's business, financial performance, and competitive landscape. By leveraging this comprehensive data and research, we are able to deliver a well-informed and insightful assessment of the company's current state and future prospects.</a:t>
            </a:r>
            <a:endParaRPr lang="en-US" sz="156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39973" y="1171813"/>
            <a:ext cx="4933593" cy="616744"/>
          </a:xfrm>
          <a:prstGeom prst="rect">
            <a:avLst/>
          </a:prstGeom>
          <a:noFill/>
          <a:ln/>
        </p:spPr>
        <p:txBody>
          <a:bodyPr wrap="none" rtlCol="0" anchor="t"/>
          <a:lstStyle/>
          <a:p>
            <a:pPr marL="0" indent="0">
              <a:lnSpc>
                <a:spcPts val="4856"/>
              </a:lnSpc>
              <a:buNone/>
            </a:pPr>
            <a:r>
              <a:rPr lang="en-US" sz="3885" dirty="0">
                <a:solidFill>
                  <a:srgbClr val="F5F0F0"/>
                </a:solidFill>
                <a:latin typeface="adonis-web" pitchFamily="34" charset="0"/>
                <a:ea typeface="adonis-web" pitchFamily="34" charset="-122"/>
                <a:cs typeface="adonis-web" pitchFamily="34" charset="-120"/>
              </a:rPr>
              <a:t>Agenda</a:t>
            </a:r>
            <a:endParaRPr lang="en-US" sz="3885" dirty="0"/>
          </a:p>
        </p:txBody>
      </p:sp>
      <p:sp>
        <p:nvSpPr>
          <p:cNvPr id="6" name="Text 2"/>
          <p:cNvSpPr/>
          <p:nvPr/>
        </p:nvSpPr>
        <p:spPr>
          <a:xfrm>
            <a:off x="1055727" y="2084546"/>
            <a:ext cx="9244411" cy="947261"/>
          </a:xfrm>
          <a:prstGeom prst="rect">
            <a:avLst/>
          </a:prstGeom>
          <a:noFill/>
          <a:ln/>
        </p:spPr>
        <p:txBody>
          <a:bodyPr wrap="square" rtlCol="0" anchor="t"/>
          <a:lstStyle/>
          <a:p>
            <a:pPr marL="342900" indent="-342900" algn="l">
              <a:lnSpc>
                <a:spcPts val="2486"/>
              </a:lnSpc>
              <a:buSzPct val="100000"/>
              <a:buFont typeface="+mj-lt"/>
              <a:buAutoNum type="arabicPeriod"/>
            </a:pPr>
            <a:r>
              <a:rPr lang="en-US" sz="1554" b="1" dirty="0">
                <a:solidFill>
                  <a:srgbClr val="E2E6E9"/>
                </a:solidFill>
                <a:latin typeface="adonis-web" pitchFamily="34" charset="0"/>
                <a:ea typeface="adonis-web" pitchFamily="34" charset="-122"/>
                <a:cs typeface="adonis-web" pitchFamily="34" charset="-120"/>
              </a:rPr>
              <a:t>Introduction</a:t>
            </a:r>
            <a:r>
              <a:rPr lang="en-US" sz="1554" dirty="0">
                <a:solidFill>
                  <a:srgbClr val="E2E6E9"/>
                </a:solidFill>
                <a:latin typeface="adonis-web" pitchFamily="34" charset="0"/>
                <a:ea typeface="adonis-web" pitchFamily="34" charset="-122"/>
                <a:cs typeface="adonis-web" pitchFamily="34" charset="-120"/>
              </a:rPr>
              <a:t> - The introduction will provide an overview of the presentation, outlining the key topics that will be covered. This will set the stage for the audience and help them understand the scope and objectives of the analysis.</a:t>
            </a:r>
            <a:endParaRPr lang="en-US" sz="1554" dirty="0"/>
          </a:p>
        </p:txBody>
      </p:sp>
      <p:sp>
        <p:nvSpPr>
          <p:cNvPr id="7" name="Text 3"/>
          <p:cNvSpPr/>
          <p:nvPr/>
        </p:nvSpPr>
        <p:spPr>
          <a:xfrm>
            <a:off x="1055727" y="3110746"/>
            <a:ext cx="9118287" cy="1263015"/>
          </a:xfrm>
          <a:prstGeom prst="rect">
            <a:avLst/>
          </a:prstGeom>
          <a:noFill/>
          <a:ln/>
        </p:spPr>
        <p:txBody>
          <a:bodyPr wrap="square" rtlCol="0" anchor="t"/>
          <a:lstStyle/>
          <a:p>
            <a:pPr marL="342900" indent="-342900" algn="l">
              <a:lnSpc>
                <a:spcPts val="2486"/>
              </a:lnSpc>
              <a:buSzPct val="100000"/>
              <a:buFont typeface="+mj-lt"/>
              <a:buAutoNum type="arabicPeriod" startAt="2"/>
            </a:pPr>
            <a:r>
              <a:rPr lang="en-US" sz="1554" b="1" dirty="0">
                <a:solidFill>
                  <a:srgbClr val="E2E6E9"/>
                </a:solidFill>
                <a:latin typeface="adonis-web" pitchFamily="34" charset="0"/>
                <a:ea typeface="adonis-web" pitchFamily="34" charset="-122"/>
                <a:cs typeface="adonis-web" pitchFamily="34" charset="-120"/>
              </a:rPr>
              <a:t>Company Valuation</a:t>
            </a:r>
            <a:r>
              <a:rPr lang="en-US" sz="1554" dirty="0">
                <a:solidFill>
                  <a:srgbClr val="E2E6E9"/>
                </a:solidFill>
                <a:latin typeface="adonis-web" pitchFamily="34" charset="0"/>
                <a:ea typeface="adonis-web" pitchFamily="34" charset="-122"/>
                <a:cs typeface="adonis-web" pitchFamily="34" charset="-120"/>
              </a:rPr>
              <a:t> - The company valuation section will delve into an in-depth analysis of Walmart's financial performance and market position. This will include an examination of the company's assets, liabilities, revenue, and profitability, as well as a comparison to key competitors and industry benchmarks.</a:t>
            </a:r>
            <a:endParaRPr lang="en-US" sz="1554" dirty="0"/>
          </a:p>
        </p:txBody>
      </p:sp>
      <p:sp>
        <p:nvSpPr>
          <p:cNvPr id="8" name="Text 4"/>
          <p:cNvSpPr/>
          <p:nvPr/>
        </p:nvSpPr>
        <p:spPr>
          <a:xfrm>
            <a:off x="1055727" y="4452699"/>
            <a:ext cx="9118287" cy="1263015"/>
          </a:xfrm>
          <a:prstGeom prst="rect">
            <a:avLst/>
          </a:prstGeom>
          <a:noFill/>
          <a:ln/>
        </p:spPr>
        <p:txBody>
          <a:bodyPr wrap="square" rtlCol="0" anchor="t"/>
          <a:lstStyle/>
          <a:p>
            <a:pPr marL="342900" indent="-342900" algn="l">
              <a:lnSpc>
                <a:spcPts val="2486"/>
              </a:lnSpc>
              <a:buSzPct val="100000"/>
              <a:buFont typeface="+mj-lt"/>
              <a:buAutoNum type="arabicPeriod" startAt="3"/>
            </a:pPr>
            <a:r>
              <a:rPr lang="en-US" sz="1554" b="1" dirty="0">
                <a:solidFill>
                  <a:srgbClr val="E2E6E9"/>
                </a:solidFill>
                <a:latin typeface="adonis-web" pitchFamily="34" charset="0"/>
                <a:ea typeface="adonis-web" pitchFamily="34" charset="-122"/>
                <a:cs typeface="adonis-web" pitchFamily="34" charset="-120"/>
              </a:rPr>
              <a:t>Business Model</a:t>
            </a:r>
            <a:r>
              <a:rPr lang="en-US" sz="1554" dirty="0">
                <a:solidFill>
                  <a:srgbClr val="E2E6E9"/>
                </a:solidFill>
                <a:latin typeface="adonis-web" pitchFamily="34" charset="0"/>
                <a:ea typeface="adonis-web" pitchFamily="34" charset="-122"/>
                <a:cs typeface="adonis-web" pitchFamily="34" charset="-120"/>
              </a:rPr>
              <a:t> - The business model section will explore Walmart's unique approach to retailing, including its Omni-channel strategy, use of technology, and focus on low prices and wide product selection. This will provide insights into the company's competitive advantages and long-term sustainability.</a:t>
            </a:r>
            <a:endParaRPr lang="en-US" sz="1554" dirty="0"/>
          </a:p>
        </p:txBody>
      </p:sp>
      <p:sp>
        <p:nvSpPr>
          <p:cNvPr id="9" name="Text 5"/>
          <p:cNvSpPr/>
          <p:nvPr/>
        </p:nvSpPr>
        <p:spPr>
          <a:xfrm>
            <a:off x="1055727" y="5794653"/>
            <a:ext cx="9023694" cy="1263015"/>
          </a:xfrm>
          <a:prstGeom prst="rect">
            <a:avLst/>
          </a:prstGeom>
          <a:noFill/>
          <a:ln/>
        </p:spPr>
        <p:txBody>
          <a:bodyPr wrap="square" rtlCol="0" anchor="t"/>
          <a:lstStyle/>
          <a:p>
            <a:pPr marL="342900" indent="-342900" algn="l">
              <a:lnSpc>
                <a:spcPts val="2486"/>
              </a:lnSpc>
              <a:buSzPct val="100000"/>
              <a:buFont typeface="+mj-lt"/>
              <a:buAutoNum type="arabicPeriod" startAt="4"/>
            </a:pPr>
            <a:r>
              <a:rPr lang="en-US" sz="1554" b="1" dirty="0">
                <a:solidFill>
                  <a:srgbClr val="E2E6E9"/>
                </a:solidFill>
                <a:latin typeface="adonis-web" pitchFamily="34" charset="0"/>
                <a:ea typeface="adonis-web" pitchFamily="34" charset="-122"/>
                <a:cs typeface="adonis-web" pitchFamily="34" charset="-120"/>
              </a:rPr>
              <a:t>Competitors</a:t>
            </a:r>
            <a:r>
              <a:rPr lang="en-US" sz="1554" dirty="0">
                <a:solidFill>
                  <a:srgbClr val="E2E6E9"/>
                </a:solidFill>
                <a:latin typeface="adonis-web" pitchFamily="34" charset="0"/>
                <a:ea typeface="adonis-web" pitchFamily="34" charset="-122"/>
                <a:cs typeface="adonis-web" pitchFamily="34" charset="-120"/>
              </a:rPr>
              <a:t> - The competitors section will analyze Walmart's main rivals in the retail industry, such as Costco, Target, and Amazon. This will include an assessment of their market share, financial performance, and strategies, allowing for a comparative analysis of Walmart's position in the competitive landscape.</a:t>
            </a:r>
            <a:endParaRPr lang="en-US" sz="1554"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396365"/>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Thank You</a:t>
            </a:r>
            <a:endParaRPr lang="en-US" sz="4374" dirty="0"/>
          </a:p>
        </p:txBody>
      </p:sp>
      <p:sp>
        <p:nvSpPr>
          <p:cNvPr id="6" name="Text 2"/>
          <p:cNvSpPr/>
          <p:nvPr/>
        </p:nvSpPr>
        <p:spPr>
          <a:xfrm>
            <a:off x="6319599" y="2423993"/>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Thank you for the opportunity to present our comprehensive analysis of Walmart's financial performance and market position. Throughout this presentation, we aimed to provide you with a thorough understanding of the company's operations, competitive landscape, and future prospects.</a:t>
            </a:r>
            <a:endParaRPr lang="en-US" sz="1750" dirty="0"/>
          </a:p>
        </p:txBody>
      </p:sp>
      <p:sp>
        <p:nvSpPr>
          <p:cNvPr id="7"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Your trust and collaboration have been instrumental in the success of this project. We appreciate the insights and guidance you have provided, which helped us deliver a tailored analysis that addresses your specific needs.</a:t>
            </a:r>
            <a:endParaRPr lang="en-US" sz="1750" dirty="0"/>
          </a:p>
        </p:txBody>
      </p:sp>
      <p:sp>
        <p:nvSpPr>
          <p:cNvPr id="8" name="Text 4"/>
          <p:cNvSpPr/>
          <p:nvPr/>
        </p:nvSpPr>
        <p:spPr>
          <a:xfrm>
            <a:off x="6319599" y="5411629"/>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We hope that the insights and recommendations we have shared will prove valuable in your decision-making process. We are available to address any additional questions or concerns you may have and look forward to working with you again in the future.</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2800"/>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Conclusion</a:t>
            </a:r>
            <a:endParaRPr lang="en-US" sz="6036" dirty="0"/>
          </a:p>
        </p:txBody>
      </p:sp>
      <p:sp>
        <p:nvSpPr>
          <p:cNvPr id="6" name="Text 2"/>
          <p:cNvSpPr/>
          <p:nvPr/>
        </p:nvSpPr>
        <p:spPr>
          <a:xfrm>
            <a:off x="833199" y="3694271"/>
            <a:ext cx="7477601"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conclusion, our comprehensive analysis of Walmart's financial performance and competitive position has provided valuable insights into the company's strengths, challenges, and future prospects. While Walmart remains a dominant player in the retail industry, our findings suggest that investors should closely examine the company's long-term fundamentals before making investment decisions.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45567"/>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956923" y="2371844"/>
            <a:ext cx="3888462" cy="486013"/>
          </a:xfrm>
          <a:prstGeom prst="rect">
            <a:avLst/>
          </a:prstGeom>
          <a:noFill/>
          <a:ln/>
        </p:spPr>
        <p:txBody>
          <a:bodyPr wrap="none" rtlCol="0" anchor="t"/>
          <a:lstStyle/>
          <a:p>
            <a:pPr marL="0" indent="0">
              <a:lnSpc>
                <a:spcPts val="3827"/>
              </a:lnSpc>
              <a:buNone/>
            </a:pPr>
            <a:r>
              <a:rPr lang="en-US" sz="3062" dirty="0">
                <a:solidFill>
                  <a:srgbClr val="F5F0F0"/>
                </a:solidFill>
                <a:latin typeface="adonis-web" pitchFamily="34" charset="0"/>
                <a:ea typeface="adonis-web" pitchFamily="34" charset="-122"/>
                <a:cs typeface="adonis-web" pitchFamily="34" charset="-120"/>
              </a:rPr>
              <a:t>About Company</a:t>
            </a:r>
            <a:endParaRPr lang="en-US" sz="3062" dirty="0"/>
          </a:p>
        </p:txBody>
      </p:sp>
      <p:sp>
        <p:nvSpPr>
          <p:cNvPr id="6" name="Text 2"/>
          <p:cNvSpPr/>
          <p:nvPr/>
        </p:nvSpPr>
        <p:spPr>
          <a:xfrm>
            <a:off x="903891" y="3091101"/>
            <a:ext cx="12791088" cy="1741051"/>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Walmart is an American multinational retail corporation that operates a vast network of discount department stores, grocery stores, and hypermarkets across the globe. Founded in 1962 by the visionary entrepreneur Sam Walton in Bentonville, Arkansas, Walmart has grown to become one of the largest and most influential retailers in the world, with over 11,000 stores spread across 27 countries. The company's success is largely attributed to its unwavering commitment to providing customers with a wide range of high-quality products at incredibly low prices, making it a go-to destination for cost-conscious consumers.</a:t>
            </a:r>
            <a:endParaRPr lang="en-US" dirty="0"/>
          </a:p>
        </p:txBody>
      </p:sp>
      <p:sp>
        <p:nvSpPr>
          <p:cNvPr id="7" name="Text 3"/>
          <p:cNvSpPr/>
          <p:nvPr/>
        </p:nvSpPr>
        <p:spPr>
          <a:xfrm>
            <a:off x="809297" y="5007054"/>
            <a:ext cx="13211503" cy="1492329"/>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At the heart of Walmart's business model is a relentless focus on innovation and technological advancement. The company has been at the forefront of implementing cutting-edge inventory management systems, automated warehouses, and digital solutions that enhance the overall customer experience. From the seamless integration of online and in-store shopping to the introduction of groundbreaking services like Walmart+, the company has consistently demonstrated its ability to adapt to the ever-changing retail landscape and remain a dominant force in the industry.</a:t>
            </a:r>
            <a:endParaRPr lang="en-US" dirty="0"/>
          </a:p>
        </p:txBody>
      </p:sp>
      <p:sp>
        <p:nvSpPr>
          <p:cNvPr id="8" name="Text 4"/>
          <p:cNvSpPr/>
          <p:nvPr/>
        </p:nvSpPr>
        <p:spPr>
          <a:xfrm>
            <a:off x="809297" y="6674287"/>
            <a:ext cx="13369158" cy="1243608"/>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Beyond its impressive operational capabilities, Walmart has also established itself as a socially responsible corporate citizen, with a strong emphasis on sustainability, community engagement, and ethical business practices. The company's commitment to reducing its environmental footprint, supporting local communities, and promoting diversity and inclusion has solidified its reputation as an iconic brand that has fundamentally transformed the face of retailing around the world.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36256" y="867132"/>
            <a:ext cx="4999434" cy="624840"/>
          </a:xfrm>
          <a:prstGeom prst="rect">
            <a:avLst/>
          </a:prstGeom>
          <a:noFill/>
          <a:ln/>
        </p:spPr>
        <p:txBody>
          <a:bodyPr wrap="none" rtlCol="0" anchor="t"/>
          <a:lstStyle/>
          <a:p>
            <a:pPr marL="0" indent="0">
              <a:lnSpc>
                <a:spcPts val="4921"/>
              </a:lnSpc>
              <a:buNone/>
            </a:pPr>
            <a:r>
              <a:rPr lang="en-US" sz="3937" dirty="0">
                <a:solidFill>
                  <a:srgbClr val="F5F0F0"/>
                </a:solidFill>
                <a:latin typeface="adonis-web" pitchFamily="34" charset="0"/>
                <a:ea typeface="adonis-web" pitchFamily="34" charset="-122"/>
                <a:cs typeface="adonis-web" pitchFamily="34" charset="-120"/>
              </a:rPr>
              <a:t>Business Model</a:t>
            </a:r>
            <a:endParaRPr lang="en-US" sz="3937" dirty="0"/>
          </a:p>
        </p:txBody>
      </p:sp>
      <p:sp>
        <p:nvSpPr>
          <p:cNvPr id="6" name="Text 2"/>
          <p:cNvSpPr/>
          <p:nvPr/>
        </p:nvSpPr>
        <p:spPr>
          <a:xfrm>
            <a:off x="6236256" y="1791891"/>
            <a:ext cx="7644289" cy="1280160"/>
          </a:xfrm>
          <a:prstGeom prst="rect">
            <a:avLst/>
          </a:prstGeom>
          <a:noFill/>
          <a:ln/>
        </p:spPr>
        <p:txBody>
          <a:bodyPr wrap="square" rtlCol="0" anchor="t"/>
          <a:lstStyle/>
          <a:p>
            <a:pPr marL="0" indent="0">
              <a:lnSpc>
                <a:spcPts val="2519"/>
              </a:lnSpc>
              <a:buNone/>
            </a:pPr>
            <a:r>
              <a:rPr lang="en-US" sz="1575" dirty="0">
                <a:solidFill>
                  <a:srgbClr val="E2E6E9"/>
                </a:solidFill>
                <a:latin typeface="adonis-web" pitchFamily="34" charset="0"/>
                <a:ea typeface="adonis-web" pitchFamily="34" charset="-122"/>
                <a:cs typeface="adonis-web" pitchFamily="34" charset="-120"/>
              </a:rPr>
              <a:t>Walmart is a global retail giant, generating over $555 billion in net sales in 2021. The company operates a differentiated Omni business model with three primary units: Walmart U.S., Walmart International, and Sam's Club. Sam's Club, a membership-only warehouse club, accounts for approximately 12% of Walmart's net sales.</a:t>
            </a:r>
            <a:endParaRPr lang="en-US" sz="1575" dirty="0"/>
          </a:p>
        </p:txBody>
      </p:sp>
      <p:sp>
        <p:nvSpPr>
          <p:cNvPr id="7" name="Text 3"/>
          <p:cNvSpPr/>
          <p:nvPr/>
        </p:nvSpPr>
        <p:spPr>
          <a:xfrm>
            <a:off x="6236256" y="3296960"/>
            <a:ext cx="7644289" cy="1920240"/>
          </a:xfrm>
          <a:prstGeom prst="rect">
            <a:avLst/>
          </a:prstGeom>
          <a:noFill/>
          <a:ln/>
        </p:spPr>
        <p:txBody>
          <a:bodyPr wrap="square" rtlCol="0" anchor="t"/>
          <a:lstStyle/>
          <a:p>
            <a:pPr marL="0" indent="0">
              <a:lnSpc>
                <a:spcPts val="2519"/>
              </a:lnSpc>
              <a:buNone/>
            </a:pPr>
            <a:r>
              <a:rPr lang="en-US" sz="1575" dirty="0">
                <a:solidFill>
                  <a:srgbClr val="E2E6E9"/>
                </a:solidFill>
                <a:latin typeface="adonis-web" pitchFamily="34" charset="0"/>
                <a:ea typeface="adonis-web" pitchFamily="34" charset="-122"/>
                <a:cs typeface="adonis-web" pitchFamily="34" charset="-120"/>
              </a:rPr>
              <a:t>In addition to its brick-and-mortar stores, Walmart has also launched Walmart+, a subscription service that provides customers with unlimited free shipping, unlimited delivery from stores, and various discounts. By leveraging its scale, logistics network, and technological innovations, Walmart has established itself as a dominant player in the retail industry, offering customers a seamless and convenient shopping experience across multiple channels.</a:t>
            </a:r>
            <a:endParaRPr lang="en-US" sz="1575" dirty="0"/>
          </a:p>
        </p:txBody>
      </p:sp>
      <p:sp>
        <p:nvSpPr>
          <p:cNvPr id="8" name="Text 4"/>
          <p:cNvSpPr/>
          <p:nvPr/>
        </p:nvSpPr>
        <p:spPr>
          <a:xfrm>
            <a:off x="6236256" y="5442109"/>
            <a:ext cx="7644289" cy="1920240"/>
          </a:xfrm>
          <a:prstGeom prst="rect">
            <a:avLst/>
          </a:prstGeom>
          <a:noFill/>
          <a:ln/>
        </p:spPr>
        <p:txBody>
          <a:bodyPr wrap="square" rtlCol="0" anchor="t"/>
          <a:lstStyle/>
          <a:p>
            <a:pPr marL="0" indent="0">
              <a:lnSpc>
                <a:spcPts val="2519"/>
              </a:lnSpc>
              <a:buNone/>
            </a:pPr>
            <a:r>
              <a:rPr lang="en-US" sz="1575" dirty="0">
                <a:solidFill>
                  <a:srgbClr val="E2E6E9"/>
                </a:solidFill>
                <a:latin typeface="adonis-web" pitchFamily="34" charset="0"/>
                <a:ea typeface="adonis-web" pitchFamily="34" charset="-122"/>
                <a:cs typeface="adonis-web" pitchFamily="34" charset="-120"/>
              </a:rPr>
              <a:t>Walmart's business model emphasizes operational efficiency, cost leadership, and customer-centricity. The company's strong brand, extensive reach, and diversified revenue streams provide a solid foundation for future growth. However, Walmart faces intense competition in the retail industry from both traditional players and emerging disruptors. To maintain its market position and capitalize on growth opportunities, Walmart must continue to innovate and adapt to evolving customer preferences and market trends.</a:t>
            </a:r>
            <a:endParaRPr lang="en-US" sz="157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76985"/>
            <a:ext cx="14630400" cy="7794266"/>
          </a:xfrm>
          <a:prstGeom prst="rect">
            <a:avLst/>
          </a:prstGeom>
          <a:solidFill>
            <a:srgbClr val="09151A">
              <a:alpha val="75000"/>
            </a:srgbClr>
          </a:solidFill>
          <a:ln/>
        </p:spPr>
        <p:txBody>
          <a:bodyPr/>
          <a:lstStyle/>
          <a:p>
            <a:endParaRPr lang="en-IN" dirty="0"/>
          </a:p>
        </p:txBody>
      </p:sp>
      <p:sp>
        <p:nvSpPr>
          <p:cNvPr id="4" name="Text 1"/>
          <p:cNvSpPr/>
          <p:nvPr/>
        </p:nvSpPr>
        <p:spPr>
          <a:xfrm>
            <a:off x="3956923" y="427673"/>
            <a:ext cx="3888462" cy="486013"/>
          </a:xfrm>
          <a:prstGeom prst="rect">
            <a:avLst/>
          </a:prstGeom>
          <a:noFill/>
          <a:ln/>
        </p:spPr>
        <p:txBody>
          <a:bodyPr wrap="none" rtlCol="0" anchor="t"/>
          <a:lstStyle/>
          <a:p>
            <a:pPr marL="0" indent="0">
              <a:lnSpc>
                <a:spcPts val="5468"/>
              </a:lnSpc>
              <a:buNone/>
            </a:pPr>
            <a:r>
              <a:rPr lang="en-US" sz="3200" dirty="0">
                <a:solidFill>
                  <a:srgbClr val="F5F0F0"/>
                </a:solidFill>
                <a:latin typeface="adonis-web" pitchFamily="34" charset="0"/>
                <a:ea typeface="adonis-web" pitchFamily="34" charset="-122"/>
                <a:cs typeface="adonis-web" pitchFamily="34" charset="-120"/>
              </a:rPr>
              <a:t>Top industrial competitors</a:t>
            </a:r>
            <a:endParaRPr lang="en-US" sz="3200" dirty="0"/>
          </a:p>
        </p:txBody>
      </p:sp>
      <p:sp>
        <p:nvSpPr>
          <p:cNvPr id="5" name="Text 2"/>
          <p:cNvSpPr/>
          <p:nvPr/>
        </p:nvSpPr>
        <p:spPr>
          <a:xfrm>
            <a:off x="1061545" y="1302425"/>
            <a:ext cx="4289957" cy="398502"/>
          </a:xfrm>
          <a:prstGeom prst="rect">
            <a:avLst/>
          </a:prstGeom>
          <a:noFill/>
          <a:ln/>
        </p:spPr>
        <p:txBody>
          <a:bodyPr wrap="none" rtlCol="0" anchor="t"/>
          <a:lstStyle/>
          <a:p>
            <a:pPr marL="0" indent="0">
              <a:lnSpc>
                <a:spcPts val="1914"/>
              </a:lnSpc>
              <a:buNone/>
            </a:pPr>
            <a:r>
              <a:rPr lang="en-US" sz="2000" dirty="0">
                <a:solidFill>
                  <a:srgbClr val="F5F0F0"/>
                </a:solidFill>
                <a:latin typeface="adonis-web" pitchFamily="34" charset="0"/>
                <a:ea typeface="adonis-web" pitchFamily="34" charset="-122"/>
                <a:cs typeface="adonis-web" pitchFamily="34" charset="-120"/>
              </a:rPr>
              <a:t>Costco</a:t>
            </a:r>
            <a:endParaRPr lang="en-US" sz="1531" dirty="0"/>
          </a:p>
        </p:txBody>
      </p:sp>
      <p:sp>
        <p:nvSpPr>
          <p:cNvPr id="6" name="Text 3"/>
          <p:cNvSpPr/>
          <p:nvPr/>
        </p:nvSpPr>
        <p:spPr>
          <a:xfrm>
            <a:off x="1061545" y="1700927"/>
            <a:ext cx="4289957" cy="2311097"/>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Costco is a membership-only warehouse club that operates over 800 warehouses worldwide. With an estimated market share of around 9%, Costco is known for its low prices, wide selection of merchandise, and high-quality private label brands. Costco's focus on delivering exceptional value and customer experience has made it a formidable competitor to Walmart.</a:t>
            </a:r>
            <a:endParaRPr lang="en-US" dirty="0"/>
          </a:p>
        </p:txBody>
      </p:sp>
      <p:sp>
        <p:nvSpPr>
          <p:cNvPr id="7" name="Text 4"/>
          <p:cNvSpPr/>
          <p:nvPr/>
        </p:nvSpPr>
        <p:spPr>
          <a:xfrm>
            <a:off x="7677546" y="4522589"/>
            <a:ext cx="1394579" cy="243007"/>
          </a:xfrm>
          <a:prstGeom prst="rect">
            <a:avLst/>
          </a:prstGeom>
          <a:noFill/>
          <a:ln/>
        </p:spPr>
        <p:txBody>
          <a:bodyPr wrap="none" rtlCol="0" anchor="t"/>
          <a:lstStyle/>
          <a:p>
            <a:pPr marL="0" indent="0">
              <a:lnSpc>
                <a:spcPts val="1914"/>
              </a:lnSpc>
              <a:buNone/>
            </a:pPr>
            <a:r>
              <a:rPr lang="en-US" sz="2000" dirty="0">
                <a:solidFill>
                  <a:srgbClr val="F5F0F0"/>
                </a:solidFill>
                <a:latin typeface="adonis-web" pitchFamily="34" charset="0"/>
                <a:ea typeface="adonis-web" pitchFamily="34" charset="-122"/>
                <a:cs typeface="adonis-web" pitchFamily="34" charset="-120"/>
              </a:rPr>
              <a:t>Loblaws</a:t>
            </a:r>
            <a:endParaRPr lang="en-US" sz="2000" dirty="0"/>
          </a:p>
        </p:txBody>
      </p:sp>
      <p:sp>
        <p:nvSpPr>
          <p:cNvPr id="8" name="Text 5"/>
          <p:cNvSpPr/>
          <p:nvPr/>
        </p:nvSpPr>
        <p:spPr>
          <a:xfrm>
            <a:off x="7593083" y="5001034"/>
            <a:ext cx="5486593" cy="6715482"/>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Loblaws is the largest grocery retailer in Canada, with an estimated 28% share of the Canadian grocery retail industry. As a subsidiary of George Weston Limited, Loblaws operates a diverse portfolio of grocery and specialty retail banners, including Loblaws, Zehrs, and Real Canadian Superstore. Loblaws' strong regional presence and focus on fresh food, private labels, and health-conscious offerings have made it a significant competitor to Walmart in the Canadian market.</a:t>
            </a:r>
            <a:endParaRPr lang="en-US" dirty="0"/>
          </a:p>
        </p:txBody>
      </p:sp>
      <p:sp>
        <p:nvSpPr>
          <p:cNvPr id="9" name="Text 6"/>
          <p:cNvSpPr/>
          <p:nvPr/>
        </p:nvSpPr>
        <p:spPr>
          <a:xfrm>
            <a:off x="1061545" y="4491335"/>
            <a:ext cx="2617076" cy="606182"/>
          </a:xfrm>
          <a:prstGeom prst="rect">
            <a:avLst/>
          </a:prstGeom>
          <a:noFill/>
          <a:ln/>
        </p:spPr>
        <p:txBody>
          <a:bodyPr wrap="none" rtlCol="0" anchor="t"/>
          <a:lstStyle/>
          <a:p>
            <a:pPr marL="0" indent="0">
              <a:lnSpc>
                <a:spcPts val="1914"/>
              </a:lnSpc>
              <a:buNone/>
            </a:pPr>
            <a:r>
              <a:rPr lang="en-US" sz="2000" dirty="0">
                <a:solidFill>
                  <a:srgbClr val="F5F0F0"/>
                </a:solidFill>
                <a:latin typeface="adonis-web" pitchFamily="34" charset="0"/>
                <a:ea typeface="adonis-web" pitchFamily="34" charset="-122"/>
                <a:cs typeface="adonis-web" pitchFamily="34" charset="-120"/>
              </a:rPr>
              <a:t>Sobeys</a:t>
            </a:r>
            <a:endParaRPr lang="en-US" sz="2000" dirty="0"/>
          </a:p>
        </p:txBody>
      </p:sp>
      <p:sp>
        <p:nvSpPr>
          <p:cNvPr id="10" name="Text 7"/>
          <p:cNvSpPr/>
          <p:nvPr/>
        </p:nvSpPr>
        <p:spPr>
          <a:xfrm>
            <a:off x="1061545" y="5097517"/>
            <a:ext cx="5002221" cy="5395082"/>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Sobeys is the second-largest grocery retailer in Canada, with an estimated market share of around 20%. Owned by Empire Company Limited, Sobeys operates a network of grocery stores, pharmacies, and fuel stations across the country. Sobeys has been continuously investing in its digital capabilities, supply chain, and store renovations to enhance the customer experience and better compete with Walmart and other major players.</a:t>
            </a:r>
            <a:endParaRPr lang="en-US" dirty="0"/>
          </a:p>
        </p:txBody>
      </p:sp>
      <p:sp>
        <p:nvSpPr>
          <p:cNvPr id="11" name="Text 8"/>
          <p:cNvSpPr/>
          <p:nvPr/>
        </p:nvSpPr>
        <p:spPr>
          <a:xfrm>
            <a:off x="7519988" y="1382882"/>
            <a:ext cx="3752328" cy="398502"/>
          </a:xfrm>
          <a:prstGeom prst="rect">
            <a:avLst/>
          </a:prstGeom>
          <a:noFill/>
          <a:ln/>
        </p:spPr>
        <p:txBody>
          <a:bodyPr wrap="none" rtlCol="0" anchor="t"/>
          <a:lstStyle/>
          <a:p>
            <a:pPr marL="0" indent="0">
              <a:lnSpc>
                <a:spcPts val="1914"/>
              </a:lnSpc>
              <a:buNone/>
            </a:pPr>
            <a:r>
              <a:rPr lang="en-US" sz="2400" dirty="0">
                <a:solidFill>
                  <a:srgbClr val="F5F0F0"/>
                </a:solidFill>
                <a:latin typeface="adonis-web" pitchFamily="34" charset="0"/>
                <a:ea typeface="adonis-web" pitchFamily="34" charset="-122"/>
                <a:cs typeface="adonis-web" pitchFamily="34" charset="-120"/>
              </a:rPr>
              <a:t>Metro</a:t>
            </a:r>
            <a:endParaRPr lang="en-US" sz="2400" dirty="0"/>
          </a:p>
        </p:txBody>
      </p:sp>
      <p:sp>
        <p:nvSpPr>
          <p:cNvPr id="12" name="Text 9"/>
          <p:cNvSpPr/>
          <p:nvPr/>
        </p:nvSpPr>
        <p:spPr>
          <a:xfrm>
            <a:off x="7504386" y="1700927"/>
            <a:ext cx="5162315" cy="2871073"/>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Metro is a leading grocery and pharmacy retailer in Quebec and Ontario, with an estimated 11% market share. As a publicly traded company, Metro has been focusing on expanding its footprint, improving operational efficiency, and leveraging its private label and digital initiatives to offer a more compelling value proposition to customers and compete with Walmart's low-price strategy.</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9151A">
              <a:alpha val="75000"/>
            </a:srgbClr>
          </a:solidFill>
          <a:ln/>
        </p:spPr>
        <p:txBody>
          <a:bodyPr/>
          <a:lstStyle/>
          <a:p>
            <a:endParaRPr lang="en-IN"/>
          </a:p>
        </p:txBody>
      </p:sp>
      <p:sp>
        <p:nvSpPr>
          <p:cNvPr id="4" name="Text 1"/>
          <p:cNvSpPr/>
          <p:nvPr/>
        </p:nvSpPr>
        <p:spPr>
          <a:xfrm>
            <a:off x="3018949" y="547092"/>
            <a:ext cx="4974550" cy="621744"/>
          </a:xfrm>
          <a:prstGeom prst="rect">
            <a:avLst/>
          </a:prstGeom>
          <a:noFill/>
          <a:ln/>
        </p:spPr>
        <p:txBody>
          <a:bodyPr wrap="none" rtlCol="0" anchor="t"/>
          <a:lstStyle/>
          <a:p>
            <a:pPr marL="0" indent="0">
              <a:lnSpc>
                <a:spcPts val="4896"/>
              </a:lnSpc>
              <a:buNone/>
            </a:pPr>
            <a:r>
              <a:rPr lang="en-US" sz="3917" dirty="0">
                <a:solidFill>
                  <a:srgbClr val="F5F0F0"/>
                </a:solidFill>
                <a:latin typeface="adonis-web" pitchFamily="34" charset="0"/>
                <a:ea typeface="adonis-web" pitchFamily="34" charset="-122"/>
                <a:cs typeface="adonis-web" pitchFamily="34" charset="-120"/>
              </a:rPr>
              <a:t>Market Share</a:t>
            </a:r>
            <a:endParaRPr lang="en-US" sz="3917" dirty="0"/>
          </a:p>
        </p:txBody>
      </p:sp>
      <p:sp>
        <p:nvSpPr>
          <p:cNvPr id="5" name="Text 2"/>
          <p:cNvSpPr/>
          <p:nvPr/>
        </p:nvSpPr>
        <p:spPr>
          <a:xfrm>
            <a:off x="3018949" y="1666161"/>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48%</a:t>
            </a:r>
            <a:endParaRPr lang="en-US" sz="4700" dirty="0"/>
          </a:p>
        </p:txBody>
      </p:sp>
      <p:sp>
        <p:nvSpPr>
          <p:cNvPr id="6" name="Text 3"/>
          <p:cNvSpPr/>
          <p:nvPr/>
        </p:nvSpPr>
        <p:spPr>
          <a:xfrm>
            <a:off x="3018949" y="2511623"/>
            <a:ext cx="4147066" cy="318254"/>
          </a:xfrm>
          <a:prstGeom prst="rect">
            <a:avLst/>
          </a:prstGeom>
          <a:noFill/>
          <a:ln/>
        </p:spPr>
        <p:txBody>
          <a:bodyPr wrap="none" rtlCol="0" anchor="t"/>
          <a:lstStyle/>
          <a:p>
            <a:pPr marL="0" indent="0" algn="ctr">
              <a:lnSpc>
                <a:spcPts val="2507"/>
              </a:lnSpc>
              <a:buNone/>
            </a:pPr>
            <a:r>
              <a:rPr lang="en-US" sz="1567" dirty="0">
                <a:solidFill>
                  <a:srgbClr val="E2E6E9"/>
                </a:solidFill>
                <a:latin typeface="adonis-web" pitchFamily="34" charset="0"/>
                <a:ea typeface="adonis-web" pitchFamily="34" charset="-122"/>
                <a:cs typeface="adonis-web" pitchFamily="34" charset="-120"/>
              </a:rPr>
              <a:t>Individual Shareholders</a:t>
            </a:r>
            <a:endParaRPr lang="en-US" sz="1567" dirty="0"/>
          </a:p>
        </p:txBody>
      </p:sp>
      <p:sp>
        <p:nvSpPr>
          <p:cNvPr id="7" name="Text 4"/>
          <p:cNvSpPr/>
          <p:nvPr/>
        </p:nvSpPr>
        <p:spPr>
          <a:xfrm>
            <a:off x="7464385" y="1666161"/>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16.62%</a:t>
            </a:r>
            <a:endParaRPr lang="en-US" sz="4700" dirty="0"/>
          </a:p>
        </p:txBody>
      </p:sp>
      <p:sp>
        <p:nvSpPr>
          <p:cNvPr id="8" name="Text 5"/>
          <p:cNvSpPr/>
          <p:nvPr/>
        </p:nvSpPr>
        <p:spPr>
          <a:xfrm>
            <a:off x="7464385" y="2511623"/>
            <a:ext cx="4147066" cy="318254"/>
          </a:xfrm>
          <a:prstGeom prst="rect">
            <a:avLst/>
          </a:prstGeom>
          <a:noFill/>
          <a:ln/>
        </p:spPr>
        <p:txBody>
          <a:bodyPr wrap="none" rtlCol="0" anchor="t"/>
          <a:lstStyle/>
          <a:p>
            <a:pPr marL="0" indent="0" algn="ctr">
              <a:lnSpc>
                <a:spcPts val="2507"/>
              </a:lnSpc>
              <a:buNone/>
            </a:pPr>
            <a:r>
              <a:rPr lang="en-US" sz="1567" dirty="0">
                <a:solidFill>
                  <a:srgbClr val="E2E6E9"/>
                </a:solidFill>
                <a:latin typeface="adonis-web" pitchFamily="34" charset="0"/>
                <a:ea typeface="adonis-web" pitchFamily="34" charset="-122"/>
                <a:cs typeface="adonis-web" pitchFamily="34" charset="-120"/>
              </a:rPr>
              <a:t>Institutional Investors</a:t>
            </a:r>
            <a:endParaRPr lang="en-US" sz="1567" dirty="0"/>
          </a:p>
        </p:txBody>
      </p:sp>
      <p:sp>
        <p:nvSpPr>
          <p:cNvPr id="9" name="Text 6"/>
          <p:cNvSpPr/>
          <p:nvPr/>
        </p:nvSpPr>
        <p:spPr>
          <a:xfrm>
            <a:off x="3018949" y="3526155"/>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16.17%</a:t>
            </a:r>
            <a:endParaRPr lang="en-US" sz="4700" dirty="0"/>
          </a:p>
        </p:txBody>
      </p:sp>
      <p:sp>
        <p:nvSpPr>
          <p:cNvPr id="10" name="Text 7"/>
          <p:cNvSpPr/>
          <p:nvPr/>
        </p:nvSpPr>
        <p:spPr>
          <a:xfrm>
            <a:off x="3018949" y="4371618"/>
            <a:ext cx="4147066" cy="318254"/>
          </a:xfrm>
          <a:prstGeom prst="rect">
            <a:avLst/>
          </a:prstGeom>
          <a:noFill/>
          <a:ln/>
        </p:spPr>
        <p:txBody>
          <a:bodyPr wrap="none" rtlCol="0" anchor="t"/>
          <a:lstStyle/>
          <a:p>
            <a:pPr marL="0" indent="0" algn="ctr">
              <a:lnSpc>
                <a:spcPts val="2507"/>
              </a:lnSpc>
              <a:buNone/>
            </a:pPr>
            <a:r>
              <a:rPr lang="en-US" sz="1567" dirty="0">
                <a:solidFill>
                  <a:srgbClr val="E2E6E9"/>
                </a:solidFill>
                <a:latin typeface="adonis-web" pitchFamily="34" charset="0"/>
                <a:ea typeface="adonis-web" pitchFamily="34" charset="-122"/>
                <a:cs typeface="adonis-web" pitchFamily="34" charset="-120"/>
              </a:rPr>
              <a:t>Mutual Fund Holders</a:t>
            </a:r>
            <a:endParaRPr lang="en-US" sz="1567" dirty="0"/>
          </a:p>
        </p:txBody>
      </p:sp>
      <p:sp>
        <p:nvSpPr>
          <p:cNvPr id="11" name="Text 8"/>
          <p:cNvSpPr/>
          <p:nvPr/>
        </p:nvSpPr>
        <p:spPr>
          <a:xfrm>
            <a:off x="7464385" y="3526155"/>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a:t>
            </a:r>
            <a:endParaRPr lang="en-US" sz="4700" dirty="0"/>
          </a:p>
        </p:txBody>
      </p:sp>
      <p:sp>
        <p:nvSpPr>
          <p:cNvPr id="12" name="Text 9"/>
          <p:cNvSpPr/>
          <p:nvPr/>
        </p:nvSpPr>
        <p:spPr>
          <a:xfrm>
            <a:off x="8284488" y="4371618"/>
            <a:ext cx="2506742" cy="310872"/>
          </a:xfrm>
          <a:prstGeom prst="rect">
            <a:avLst/>
          </a:prstGeom>
          <a:noFill/>
          <a:ln/>
        </p:spPr>
        <p:txBody>
          <a:bodyPr wrap="none" rtlCol="0" anchor="t"/>
          <a:lstStyle/>
          <a:p>
            <a:pPr marL="0" indent="0" algn="ctr">
              <a:lnSpc>
                <a:spcPts val="2448"/>
              </a:lnSpc>
              <a:buNone/>
            </a:pPr>
            <a:r>
              <a:rPr lang="en-US" sz="1959" dirty="0">
                <a:solidFill>
                  <a:srgbClr val="E2E6E9"/>
                </a:solidFill>
                <a:latin typeface="adonis-web" pitchFamily="34" charset="0"/>
                <a:ea typeface="adonis-web" pitchFamily="34" charset="-122"/>
                <a:cs typeface="adonis-web" pitchFamily="34" charset="-120"/>
              </a:rPr>
              <a:t>Shareholder Breakdown</a:t>
            </a:r>
            <a:endParaRPr lang="en-US" sz="1959" dirty="0"/>
          </a:p>
        </p:txBody>
      </p:sp>
      <p:sp>
        <p:nvSpPr>
          <p:cNvPr id="13" name="Text 10"/>
          <p:cNvSpPr/>
          <p:nvPr/>
        </p:nvSpPr>
        <p:spPr>
          <a:xfrm>
            <a:off x="3018949" y="4913709"/>
            <a:ext cx="8592503" cy="1273016"/>
          </a:xfrm>
          <a:prstGeom prst="rect">
            <a:avLst/>
          </a:prstGeom>
          <a:noFill/>
          <a:ln/>
        </p:spPr>
        <p:txBody>
          <a:bodyPr wrap="square" rtlCol="0" anchor="t"/>
          <a:lstStyle/>
          <a:p>
            <a:pPr marL="0" indent="0">
              <a:lnSpc>
                <a:spcPts val="2507"/>
              </a:lnSpc>
              <a:buNone/>
            </a:pPr>
            <a:r>
              <a:rPr lang="en-US" sz="1567" dirty="0">
                <a:solidFill>
                  <a:srgbClr val="E2E6E9"/>
                </a:solidFill>
                <a:latin typeface="adonis-web" pitchFamily="34" charset="0"/>
                <a:ea typeface="adonis-web" pitchFamily="34" charset="-122"/>
                <a:cs typeface="adonis-web" pitchFamily="34" charset="-120"/>
              </a:rPr>
              <a:t>Walmart's market share is primarily held by individual shareholders (48%), followed by institutional investors (16.62%) and mutual fund holders (16.17%). This diverse shareholder base reflects Walmart's appeal to both retail and professional investors, contributing to its liquidity and stability. The breakdown of shareholders indicates a balanced mix of short-term and long-term investors.</a:t>
            </a:r>
            <a:endParaRPr lang="en-US" sz="1567" dirty="0"/>
          </a:p>
        </p:txBody>
      </p:sp>
      <p:sp>
        <p:nvSpPr>
          <p:cNvPr id="14" name="Text 11"/>
          <p:cNvSpPr/>
          <p:nvPr/>
        </p:nvSpPr>
        <p:spPr>
          <a:xfrm>
            <a:off x="3018949" y="6410563"/>
            <a:ext cx="8592503" cy="1273016"/>
          </a:xfrm>
          <a:prstGeom prst="rect">
            <a:avLst/>
          </a:prstGeom>
          <a:noFill/>
          <a:ln/>
        </p:spPr>
        <p:txBody>
          <a:bodyPr wrap="square" rtlCol="0" anchor="t"/>
          <a:lstStyle/>
          <a:p>
            <a:pPr marL="0" indent="0">
              <a:lnSpc>
                <a:spcPts val="2507"/>
              </a:lnSpc>
              <a:buNone/>
            </a:pPr>
            <a:r>
              <a:rPr lang="en-US" sz="1567" dirty="0">
                <a:solidFill>
                  <a:srgbClr val="E2E6E9"/>
                </a:solidFill>
                <a:latin typeface="adonis-web" pitchFamily="34" charset="0"/>
                <a:ea typeface="adonis-web" pitchFamily="34" charset="-122"/>
                <a:cs typeface="adonis-web" pitchFamily="34" charset="-120"/>
              </a:rPr>
              <a:t>These market share figures demonstrate Walmart's position as a mature, well-established company with a diverse and loyal shareholder base. This shareholder composition can be a key factor in the stock's stability and performance, as it suggests a balanced mix of short-term and long-term investors with varying investment horizons and risk profiles.</a:t>
            </a:r>
            <a:endParaRPr lang="en-US" sz="156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7852"/>
            <a:ext cx="14630400" cy="8229600"/>
          </a:xfrm>
          <a:prstGeom prst="rect">
            <a:avLst/>
          </a:prstGeom>
          <a:solidFill>
            <a:srgbClr val="09151A">
              <a:alpha val="75000"/>
            </a:srgbClr>
          </a:solidFill>
          <a:ln/>
        </p:spPr>
        <p:txBody>
          <a:bodyPr/>
          <a:lstStyle/>
          <a:p>
            <a:endParaRPr lang="en-IN"/>
          </a:p>
        </p:txBody>
      </p:sp>
      <p:sp>
        <p:nvSpPr>
          <p:cNvPr id="5" name="Text 1"/>
          <p:cNvSpPr/>
          <p:nvPr/>
        </p:nvSpPr>
        <p:spPr>
          <a:xfrm>
            <a:off x="1211571" y="371541"/>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Balance Sheet</a:t>
            </a:r>
            <a:endParaRPr lang="en-US" sz="4374" dirty="0"/>
          </a:p>
        </p:txBody>
      </p:sp>
      <p:sp>
        <p:nvSpPr>
          <p:cNvPr id="6" name="Text 2"/>
          <p:cNvSpPr/>
          <p:nvPr/>
        </p:nvSpPr>
        <p:spPr>
          <a:xfrm>
            <a:off x="507379" y="5591503"/>
            <a:ext cx="13103518" cy="2119292"/>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Walmart's balance sheet provides a comprehensive snapshot of the company's financial position, highlighting its assets, liabilities, and shareholders' equity. As a leading global retailer, Walmart's balance sheet reflects its extensive operations, robust asset base, and prudent financial management. The analysis of Walmart's balance sheet offers valuable insights into the company's financial strength, liquidity, and overall financial health, which are crucial factors for investors and analysts to consider when evaluating the company's performance and future prospects.</a:t>
            </a:r>
            <a:endParaRPr lang="en-US" sz="1750" dirty="0"/>
          </a:p>
        </p:txBody>
      </p:sp>
      <p:pic>
        <p:nvPicPr>
          <p:cNvPr id="7" name="Picture 6">
            <a:extLst>
              <a:ext uri="{FF2B5EF4-FFF2-40B4-BE49-F238E27FC236}">
                <a16:creationId xmlns:a16="http://schemas.microsoft.com/office/drawing/2014/main" id="{12F8FD1C-D407-50EC-B255-5D12B39BDF51}"/>
              </a:ext>
            </a:extLst>
          </p:cNvPr>
          <p:cNvPicPr>
            <a:picLocks noChangeAspect="1"/>
          </p:cNvPicPr>
          <p:nvPr/>
        </p:nvPicPr>
        <p:blipFill>
          <a:blip r:embed="rId4"/>
          <a:stretch>
            <a:fillRect/>
          </a:stretch>
        </p:blipFill>
        <p:spPr>
          <a:xfrm>
            <a:off x="1524000" y="1437455"/>
            <a:ext cx="10489324" cy="39261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5" name="Text 1"/>
          <p:cNvSpPr/>
          <p:nvPr/>
        </p:nvSpPr>
        <p:spPr>
          <a:xfrm>
            <a:off x="1334815" y="333256"/>
            <a:ext cx="12767186"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Ratio and Valuation Analysis using Ratio Analysis</a:t>
            </a:r>
            <a:endParaRPr lang="en-US" sz="4374" dirty="0"/>
          </a:p>
        </p:txBody>
      </p:sp>
      <p:sp>
        <p:nvSpPr>
          <p:cNvPr id="6" name="Text 2"/>
          <p:cNvSpPr/>
          <p:nvPr/>
        </p:nvSpPr>
        <p:spPr>
          <a:xfrm>
            <a:off x="987972" y="5749159"/>
            <a:ext cx="12685987" cy="190089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To gain a comprehensive understanding of Walmart's financial performance and position, we will conduct a detailed ratio analysis. This analysis will involve evaluating a diverse set of financial ratios, including liquidity, profitability, efficiency, and leverage ratios. By examining these key metrics, we can assess Walmart's operational efficiency, solvency, and overall financial health. The insights gained from this ratio analysis will complement the balance sheet review and provide a more holistic assessment of the company's standing.</a:t>
            </a:r>
            <a:endParaRPr lang="en-US" sz="1750" dirty="0"/>
          </a:p>
        </p:txBody>
      </p:sp>
      <p:pic>
        <p:nvPicPr>
          <p:cNvPr id="7" name="Picture 6">
            <a:extLst>
              <a:ext uri="{FF2B5EF4-FFF2-40B4-BE49-F238E27FC236}">
                <a16:creationId xmlns:a16="http://schemas.microsoft.com/office/drawing/2014/main" id="{4BF95EF1-5C6A-4B73-6833-DEDBA57D9F8F}"/>
              </a:ext>
            </a:extLst>
          </p:cNvPr>
          <p:cNvPicPr>
            <a:picLocks noChangeAspect="1"/>
          </p:cNvPicPr>
          <p:nvPr/>
        </p:nvPicPr>
        <p:blipFill>
          <a:blip r:embed="rId4"/>
          <a:stretch>
            <a:fillRect/>
          </a:stretch>
        </p:blipFill>
        <p:spPr>
          <a:xfrm>
            <a:off x="1197291" y="1597573"/>
            <a:ext cx="11562267" cy="39413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693</TotalTime>
  <Words>3969</Words>
  <Application>Microsoft Office PowerPoint</Application>
  <PresentationFormat>Custom</PresentationFormat>
  <Paragraphs>179</Paragraphs>
  <Slides>31</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adonis-web</vt: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Ruturajsinh Pradipsinh Solanki</cp:lastModifiedBy>
  <cp:revision>4</cp:revision>
  <dcterms:created xsi:type="dcterms:W3CDTF">2024-04-17T03:49:47Z</dcterms:created>
  <dcterms:modified xsi:type="dcterms:W3CDTF">2024-04-18T16:13:19Z</dcterms:modified>
</cp:coreProperties>
</file>